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0"/>
  </p:notesMasterIdLst>
  <p:sldIdLst>
    <p:sldId id="280" r:id="rId2"/>
    <p:sldId id="281" r:id="rId3"/>
    <p:sldId id="282" r:id="rId4"/>
    <p:sldId id="283" r:id="rId5"/>
    <p:sldId id="284" r:id="rId6"/>
    <p:sldId id="285" r:id="rId7"/>
    <p:sldId id="286" r:id="rId8"/>
    <p:sldId id="290" r:id="rId9"/>
    <p:sldId id="287" r:id="rId10"/>
    <p:sldId id="289" r:id="rId11"/>
    <p:sldId id="288" r:id="rId12"/>
    <p:sldId id="291" r:id="rId13"/>
    <p:sldId id="292" r:id="rId14"/>
    <p:sldId id="294" r:id="rId15"/>
    <p:sldId id="293" r:id="rId16"/>
    <p:sldId id="295" r:id="rId17"/>
    <p:sldId id="296" r:id="rId18"/>
    <p:sldId id="297" r:id="rId19"/>
    <p:sldId id="298" r:id="rId20"/>
    <p:sldId id="299" r:id="rId21"/>
    <p:sldId id="300" r:id="rId22"/>
    <p:sldId id="301" r:id="rId23"/>
    <p:sldId id="302" r:id="rId24"/>
    <p:sldId id="303" r:id="rId25"/>
    <p:sldId id="304" r:id="rId26"/>
    <p:sldId id="305" r:id="rId27"/>
    <p:sldId id="306" r:id="rId28"/>
    <p:sldId id="321" r:id="rId29"/>
    <p:sldId id="322" r:id="rId30"/>
    <p:sldId id="323" r:id="rId31"/>
    <p:sldId id="324" r:id="rId32"/>
    <p:sldId id="325" r:id="rId33"/>
    <p:sldId id="326" r:id="rId34"/>
    <p:sldId id="327" r:id="rId35"/>
    <p:sldId id="307" r:id="rId36"/>
    <p:sldId id="308" r:id="rId37"/>
    <p:sldId id="309" r:id="rId38"/>
    <p:sldId id="311" r:id="rId39"/>
    <p:sldId id="312" r:id="rId40"/>
    <p:sldId id="314" r:id="rId41"/>
    <p:sldId id="315" r:id="rId42"/>
    <p:sldId id="310" r:id="rId43"/>
    <p:sldId id="313" r:id="rId44"/>
    <p:sldId id="316" r:id="rId45"/>
    <p:sldId id="317" r:id="rId46"/>
    <p:sldId id="318" r:id="rId47"/>
    <p:sldId id="319" r:id="rId48"/>
    <p:sldId id="320" r:id="rId49"/>
    <p:sldId id="328" r:id="rId50"/>
    <p:sldId id="329" r:id="rId51"/>
    <p:sldId id="330" r:id="rId52"/>
    <p:sldId id="331" r:id="rId53"/>
    <p:sldId id="332" r:id="rId54"/>
    <p:sldId id="366" r:id="rId55"/>
    <p:sldId id="333" r:id="rId56"/>
    <p:sldId id="334" r:id="rId57"/>
    <p:sldId id="335" r:id="rId58"/>
    <p:sldId id="336" r:id="rId59"/>
    <p:sldId id="337" r:id="rId60"/>
    <p:sldId id="338" r:id="rId61"/>
    <p:sldId id="339" r:id="rId62"/>
    <p:sldId id="340" r:id="rId63"/>
    <p:sldId id="341" r:id="rId64"/>
    <p:sldId id="342" r:id="rId65"/>
    <p:sldId id="343" r:id="rId66"/>
    <p:sldId id="344" r:id="rId67"/>
    <p:sldId id="345" r:id="rId68"/>
    <p:sldId id="346" r:id="rId69"/>
    <p:sldId id="347" r:id="rId70"/>
    <p:sldId id="348" r:id="rId71"/>
    <p:sldId id="349" r:id="rId72"/>
    <p:sldId id="351" r:id="rId73"/>
    <p:sldId id="350" r:id="rId74"/>
    <p:sldId id="352" r:id="rId75"/>
    <p:sldId id="353" r:id="rId76"/>
    <p:sldId id="354" r:id="rId77"/>
    <p:sldId id="355" r:id="rId78"/>
    <p:sldId id="356" r:id="rId79"/>
    <p:sldId id="357" r:id="rId80"/>
    <p:sldId id="358" r:id="rId81"/>
    <p:sldId id="359" r:id="rId82"/>
    <p:sldId id="360" r:id="rId83"/>
    <p:sldId id="361" r:id="rId84"/>
    <p:sldId id="362" r:id="rId85"/>
    <p:sldId id="363" r:id="rId86"/>
    <p:sldId id="364" r:id="rId87"/>
    <p:sldId id="367" r:id="rId88"/>
    <p:sldId id="368" r:id="rId89"/>
    <p:sldId id="369" r:id="rId90"/>
    <p:sldId id="370" r:id="rId91"/>
    <p:sldId id="371" r:id="rId92"/>
    <p:sldId id="372" r:id="rId93"/>
    <p:sldId id="373" r:id="rId94"/>
    <p:sldId id="374" r:id="rId95"/>
    <p:sldId id="375" r:id="rId96"/>
    <p:sldId id="376" r:id="rId97"/>
    <p:sldId id="377" r:id="rId98"/>
    <p:sldId id="365" r:id="rId9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638" autoAdjust="0"/>
  </p:normalViewPr>
  <p:slideViewPr>
    <p:cSldViewPr>
      <p:cViewPr varScale="1">
        <p:scale>
          <a:sx n="78" d="100"/>
          <a:sy n="78" d="100"/>
        </p:scale>
        <p:origin x="1555"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D48FA7-B467-4C94-A14E-FA5082D45B79}" type="datetimeFigureOut">
              <a:rPr lang="fr-FR" smtClean="0"/>
              <a:t>28/11/2016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DA23F9-C3C9-4166-AA6F-E973B857EE00}" type="slidenum">
              <a:rPr lang="fr-FR" smtClean="0"/>
              <a:t>‹N°›</a:t>
            </a:fld>
            <a:endParaRPr lang="fr-FR"/>
          </a:p>
        </p:txBody>
      </p:sp>
    </p:spTree>
    <p:extLst>
      <p:ext uri="{BB962C8B-B14F-4D97-AF65-F5344CB8AC3E}">
        <p14:creationId xmlns:p14="http://schemas.microsoft.com/office/powerpoint/2010/main" val="2273673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0DA23F9-C3C9-4166-AA6F-E973B857EE00}" type="slidenum">
              <a:rPr lang="fr-FR" smtClean="0"/>
              <a:t>68</a:t>
            </a:fld>
            <a:endParaRPr lang="fr-FR"/>
          </a:p>
        </p:txBody>
      </p:sp>
    </p:spTree>
    <p:extLst>
      <p:ext uri="{BB962C8B-B14F-4D97-AF65-F5344CB8AC3E}">
        <p14:creationId xmlns:p14="http://schemas.microsoft.com/office/powerpoint/2010/main" val="2943397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54DF0D82-9804-408B-9E81-F3FF1A6C1E30}" type="datetime1">
              <a:rPr lang="fr-FR" smtClean="0"/>
              <a:t>28/11/2016</a:t>
            </a:fld>
            <a:endParaRPr lang="fr-FR"/>
          </a:p>
        </p:txBody>
      </p:sp>
      <p:sp>
        <p:nvSpPr>
          <p:cNvPr id="5" name="Espace réservé du pied de page 4"/>
          <p:cNvSpPr>
            <a:spLocks noGrp="1"/>
          </p:cNvSpPr>
          <p:nvPr>
            <p:ph type="ftr" sz="quarter" idx="11"/>
          </p:nvPr>
        </p:nvSpPr>
        <p:spPr/>
        <p:txBody>
          <a:bodyPr/>
          <a:lstStyle/>
          <a:p>
            <a:r>
              <a:rPr lang="fr-FR"/>
              <a:t>Ecosystèmes et altérations</a:t>
            </a:r>
          </a:p>
        </p:txBody>
      </p:sp>
      <p:sp>
        <p:nvSpPr>
          <p:cNvPr id="6" name="Espace réservé du numéro de diapositive 5"/>
          <p:cNvSpPr>
            <a:spLocks noGrp="1"/>
          </p:cNvSpPr>
          <p:nvPr>
            <p:ph type="sldNum" sz="quarter" idx="12"/>
          </p:nvPr>
        </p:nvSpPr>
        <p:spPr/>
        <p:txBody>
          <a:bodyPr/>
          <a:lstStyle/>
          <a:p>
            <a:fld id="{2B2D5570-6B01-4AC4-BF0E-06B2CB1322CC}" type="slidenum">
              <a:rPr lang="fr-FR" smtClean="0"/>
              <a:t>‹N°›</a:t>
            </a:fld>
            <a:endParaRPr lang="fr-FR"/>
          </a:p>
        </p:txBody>
      </p:sp>
    </p:spTree>
    <p:extLst>
      <p:ext uri="{BB962C8B-B14F-4D97-AF65-F5344CB8AC3E}">
        <p14:creationId xmlns:p14="http://schemas.microsoft.com/office/powerpoint/2010/main" val="26433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DBA783A-2A1C-496C-85D2-393D4CA65663}" type="datetime1">
              <a:rPr lang="fr-FR" smtClean="0"/>
              <a:t>28/11/2016</a:t>
            </a:fld>
            <a:endParaRPr lang="fr-FR"/>
          </a:p>
        </p:txBody>
      </p:sp>
      <p:sp>
        <p:nvSpPr>
          <p:cNvPr id="5" name="Espace réservé du pied de page 4"/>
          <p:cNvSpPr>
            <a:spLocks noGrp="1"/>
          </p:cNvSpPr>
          <p:nvPr>
            <p:ph type="ftr" sz="quarter" idx="11"/>
          </p:nvPr>
        </p:nvSpPr>
        <p:spPr/>
        <p:txBody>
          <a:bodyPr/>
          <a:lstStyle/>
          <a:p>
            <a:r>
              <a:rPr lang="fr-FR"/>
              <a:t>Ecosystèmes et altérations</a:t>
            </a:r>
          </a:p>
        </p:txBody>
      </p:sp>
      <p:sp>
        <p:nvSpPr>
          <p:cNvPr id="6" name="Espace réservé du numéro de diapositive 5"/>
          <p:cNvSpPr>
            <a:spLocks noGrp="1"/>
          </p:cNvSpPr>
          <p:nvPr>
            <p:ph type="sldNum" sz="quarter" idx="12"/>
          </p:nvPr>
        </p:nvSpPr>
        <p:spPr/>
        <p:txBody>
          <a:bodyPr/>
          <a:lstStyle/>
          <a:p>
            <a:fld id="{2B2D5570-6B01-4AC4-BF0E-06B2CB1322CC}" type="slidenum">
              <a:rPr lang="fr-FR" smtClean="0"/>
              <a:t>‹N°›</a:t>
            </a:fld>
            <a:endParaRPr lang="fr-FR"/>
          </a:p>
        </p:txBody>
      </p:sp>
    </p:spTree>
    <p:extLst>
      <p:ext uri="{BB962C8B-B14F-4D97-AF65-F5344CB8AC3E}">
        <p14:creationId xmlns:p14="http://schemas.microsoft.com/office/powerpoint/2010/main" val="434051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46FC4E4-4D17-4B93-9602-5CCFCAA424D9}" type="datetime1">
              <a:rPr lang="fr-FR" smtClean="0"/>
              <a:t>28/11/2016</a:t>
            </a:fld>
            <a:endParaRPr lang="fr-FR"/>
          </a:p>
        </p:txBody>
      </p:sp>
      <p:sp>
        <p:nvSpPr>
          <p:cNvPr id="5" name="Espace réservé du pied de page 4"/>
          <p:cNvSpPr>
            <a:spLocks noGrp="1"/>
          </p:cNvSpPr>
          <p:nvPr>
            <p:ph type="ftr" sz="quarter" idx="11"/>
          </p:nvPr>
        </p:nvSpPr>
        <p:spPr/>
        <p:txBody>
          <a:bodyPr/>
          <a:lstStyle/>
          <a:p>
            <a:r>
              <a:rPr lang="fr-FR"/>
              <a:t>Ecosystèmes et altérations</a:t>
            </a:r>
          </a:p>
        </p:txBody>
      </p:sp>
      <p:sp>
        <p:nvSpPr>
          <p:cNvPr id="6" name="Espace réservé du numéro de diapositive 5"/>
          <p:cNvSpPr>
            <a:spLocks noGrp="1"/>
          </p:cNvSpPr>
          <p:nvPr>
            <p:ph type="sldNum" sz="quarter" idx="12"/>
          </p:nvPr>
        </p:nvSpPr>
        <p:spPr/>
        <p:txBody>
          <a:bodyPr/>
          <a:lstStyle/>
          <a:p>
            <a:fld id="{2B2D5570-6B01-4AC4-BF0E-06B2CB1322CC}" type="slidenum">
              <a:rPr lang="fr-FR" smtClean="0"/>
              <a:t>‹N°›</a:t>
            </a:fld>
            <a:endParaRPr lang="fr-FR"/>
          </a:p>
        </p:txBody>
      </p:sp>
    </p:spTree>
    <p:extLst>
      <p:ext uri="{BB962C8B-B14F-4D97-AF65-F5344CB8AC3E}">
        <p14:creationId xmlns:p14="http://schemas.microsoft.com/office/powerpoint/2010/main" val="2713025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825AA70-B3C3-4147-A854-B5450E8C933C}" type="datetime1">
              <a:rPr lang="fr-FR" smtClean="0"/>
              <a:t>28/11/2016</a:t>
            </a:fld>
            <a:endParaRPr lang="fr-FR"/>
          </a:p>
        </p:txBody>
      </p:sp>
      <p:sp>
        <p:nvSpPr>
          <p:cNvPr id="5" name="Espace réservé du pied de page 4"/>
          <p:cNvSpPr>
            <a:spLocks noGrp="1"/>
          </p:cNvSpPr>
          <p:nvPr>
            <p:ph type="ftr" sz="quarter" idx="11"/>
          </p:nvPr>
        </p:nvSpPr>
        <p:spPr/>
        <p:txBody>
          <a:bodyPr/>
          <a:lstStyle/>
          <a:p>
            <a:r>
              <a:rPr lang="fr-FR"/>
              <a:t>Ecosystèmes et altérations</a:t>
            </a:r>
          </a:p>
        </p:txBody>
      </p:sp>
      <p:sp>
        <p:nvSpPr>
          <p:cNvPr id="6" name="Espace réservé du numéro de diapositive 5"/>
          <p:cNvSpPr>
            <a:spLocks noGrp="1"/>
          </p:cNvSpPr>
          <p:nvPr>
            <p:ph type="sldNum" sz="quarter" idx="12"/>
          </p:nvPr>
        </p:nvSpPr>
        <p:spPr/>
        <p:txBody>
          <a:bodyPr/>
          <a:lstStyle/>
          <a:p>
            <a:fld id="{2B2D5570-6B01-4AC4-BF0E-06B2CB1322CC}" type="slidenum">
              <a:rPr lang="fr-FR" smtClean="0"/>
              <a:t>‹N°›</a:t>
            </a:fld>
            <a:endParaRPr lang="fr-FR"/>
          </a:p>
        </p:txBody>
      </p:sp>
    </p:spTree>
    <p:extLst>
      <p:ext uri="{BB962C8B-B14F-4D97-AF65-F5344CB8AC3E}">
        <p14:creationId xmlns:p14="http://schemas.microsoft.com/office/powerpoint/2010/main" val="1403504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FEF9F0F3-D6FA-4472-9409-904A8E0AC1BA}" type="datetime1">
              <a:rPr lang="fr-FR" smtClean="0"/>
              <a:t>28/11/2016</a:t>
            </a:fld>
            <a:endParaRPr lang="fr-FR"/>
          </a:p>
        </p:txBody>
      </p:sp>
      <p:sp>
        <p:nvSpPr>
          <p:cNvPr id="5" name="Espace réservé du pied de page 4"/>
          <p:cNvSpPr>
            <a:spLocks noGrp="1"/>
          </p:cNvSpPr>
          <p:nvPr>
            <p:ph type="ftr" sz="quarter" idx="11"/>
          </p:nvPr>
        </p:nvSpPr>
        <p:spPr/>
        <p:txBody>
          <a:bodyPr/>
          <a:lstStyle/>
          <a:p>
            <a:r>
              <a:rPr lang="fr-FR"/>
              <a:t>Ecosystèmes et altérations</a:t>
            </a:r>
          </a:p>
        </p:txBody>
      </p:sp>
      <p:sp>
        <p:nvSpPr>
          <p:cNvPr id="6" name="Espace réservé du numéro de diapositive 5"/>
          <p:cNvSpPr>
            <a:spLocks noGrp="1"/>
          </p:cNvSpPr>
          <p:nvPr>
            <p:ph type="sldNum" sz="quarter" idx="12"/>
          </p:nvPr>
        </p:nvSpPr>
        <p:spPr/>
        <p:txBody>
          <a:bodyPr/>
          <a:lstStyle/>
          <a:p>
            <a:fld id="{2B2D5570-6B01-4AC4-BF0E-06B2CB1322CC}" type="slidenum">
              <a:rPr lang="fr-FR" smtClean="0"/>
              <a:t>‹N°›</a:t>
            </a:fld>
            <a:endParaRPr lang="fr-FR"/>
          </a:p>
        </p:txBody>
      </p:sp>
    </p:spTree>
    <p:extLst>
      <p:ext uri="{BB962C8B-B14F-4D97-AF65-F5344CB8AC3E}">
        <p14:creationId xmlns:p14="http://schemas.microsoft.com/office/powerpoint/2010/main" val="1118816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9A868737-0EF5-4D49-BD40-C7CD3455E830}" type="datetime1">
              <a:rPr lang="fr-FR" smtClean="0"/>
              <a:t>28/11/2016</a:t>
            </a:fld>
            <a:endParaRPr lang="fr-FR"/>
          </a:p>
        </p:txBody>
      </p:sp>
      <p:sp>
        <p:nvSpPr>
          <p:cNvPr id="6" name="Espace réservé du pied de page 5"/>
          <p:cNvSpPr>
            <a:spLocks noGrp="1"/>
          </p:cNvSpPr>
          <p:nvPr>
            <p:ph type="ftr" sz="quarter" idx="11"/>
          </p:nvPr>
        </p:nvSpPr>
        <p:spPr/>
        <p:txBody>
          <a:bodyPr/>
          <a:lstStyle/>
          <a:p>
            <a:r>
              <a:rPr lang="fr-FR"/>
              <a:t>Ecosystèmes et altérations</a:t>
            </a:r>
          </a:p>
        </p:txBody>
      </p:sp>
      <p:sp>
        <p:nvSpPr>
          <p:cNvPr id="7" name="Espace réservé du numéro de diapositive 6"/>
          <p:cNvSpPr>
            <a:spLocks noGrp="1"/>
          </p:cNvSpPr>
          <p:nvPr>
            <p:ph type="sldNum" sz="quarter" idx="12"/>
          </p:nvPr>
        </p:nvSpPr>
        <p:spPr/>
        <p:txBody>
          <a:bodyPr/>
          <a:lstStyle/>
          <a:p>
            <a:fld id="{2B2D5570-6B01-4AC4-BF0E-06B2CB1322CC}" type="slidenum">
              <a:rPr lang="fr-FR" smtClean="0"/>
              <a:t>‹N°›</a:t>
            </a:fld>
            <a:endParaRPr lang="fr-FR"/>
          </a:p>
        </p:txBody>
      </p:sp>
    </p:spTree>
    <p:extLst>
      <p:ext uri="{BB962C8B-B14F-4D97-AF65-F5344CB8AC3E}">
        <p14:creationId xmlns:p14="http://schemas.microsoft.com/office/powerpoint/2010/main" val="2520784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C63396DD-DE8B-4797-93EF-E171C09616B4}" type="datetime1">
              <a:rPr lang="fr-FR" smtClean="0"/>
              <a:t>28/11/2016</a:t>
            </a:fld>
            <a:endParaRPr lang="fr-FR"/>
          </a:p>
        </p:txBody>
      </p:sp>
      <p:sp>
        <p:nvSpPr>
          <p:cNvPr id="8" name="Espace réservé du pied de page 7"/>
          <p:cNvSpPr>
            <a:spLocks noGrp="1"/>
          </p:cNvSpPr>
          <p:nvPr>
            <p:ph type="ftr" sz="quarter" idx="11"/>
          </p:nvPr>
        </p:nvSpPr>
        <p:spPr/>
        <p:txBody>
          <a:bodyPr/>
          <a:lstStyle/>
          <a:p>
            <a:r>
              <a:rPr lang="fr-FR"/>
              <a:t>Ecosystèmes et altérations</a:t>
            </a:r>
          </a:p>
        </p:txBody>
      </p:sp>
      <p:sp>
        <p:nvSpPr>
          <p:cNvPr id="9" name="Espace réservé du numéro de diapositive 8"/>
          <p:cNvSpPr>
            <a:spLocks noGrp="1"/>
          </p:cNvSpPr>
          <p:nvPr>
            <p:ph type="sldNum" sz="quarter" idx="12"/>
          </p:nvPr>
        </p:nvSpPr>
        <p:spPr/>
        <p:txBody>
          <a:bodyPr/>
          <a:lstStyle/>
          <a:p>
            <a:fld id="{2B2D5570-6B01-4AC4-BF0E-06B2CB1322CC}" type="slidenum">
              <a:rPr lang="fr-FR" smtClean="0"/>
              <a:t>‹N°›</a:t>
            </a:fld>
            <a:endParaRPr lang="fr-FR"/>
          </a:p>
        </p:txBody>
      </p:sp>
    </p:spTree>
    <p:extLst>
      <p:ext uri="{BB962C8B-B14F-4D97-AF65-F5344CB8AC3E}">
        <p14:creationId xmlns:p14="http://schemas.microsoft.com/office/powerpoint/2010/main" val="2418401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8BE554AB-C020-40B0-A88D-EE3D99A60678}" type="datetime1">
              <a:rPr lang="fr-FR" smtClean="0"/>
              <a:t>28/11/2016</a:t>
            </a:fld>
            <a:endParaRPr lang="fr-FR"/>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‹N°›</a:t>
            </a:fld>
            <a:endParaRPr lang="fr-FR"/>
          </a:p>
        </p:txBody>
      </p:sp>
    </p:spTree>
    <p:extLst>
      <p:ext uri="{BB962C8B-B14F-4D97-AF65-F5344CB8AC3E}">
        <p14:creationId xmlns:p14="http://schemas.microsoft.com/office/powerpoint/2010/main" val="461354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3CFB510-D06C-41FF-9CAA-70C9915FDADF}" type="datetime1">
              <a:rPr lang="fr-FR" smtClean="0"/>
              <a:t>28/11/2016</a:t>
            </a:fld>
            <a:endParaRPr lang="fr-FR"/>
          </a:p>
        </p:txBody>
      </p:sp>
      <p:sp>
        <p:nvSpPr>
          <p:cNvPr id="3" name="Espace réservé du pied de page 2"/>
          <p:cNvSpPr>
            <a:spLocks noGrp="1"/>
          </p:cNvSpPr>
          <p:nvPr>
            <p:ph type="ftr" sz="quarter" idx="11"/>
          </p:nvPr>
        </p:nvSpPr>
        <p:spPr/>
        <p:txBody>
          <a:bodyPr/>
          <a:lstStyle/>
          <a:p>
            <a:r>
              <a:rPr lang="fr-FR"/>
              <a:t>Ecosystèmes et altérations</a:t>
            </a:r>
          </a:p>
        </p:txBody>
      </p:sp>
      <p:sp>
        <p:nvSpPr>
          <p:cNvPr id="4" name="Espace réservé du numéro de diapositive 3"/>
          <p:cNvSpPr>
            <a:spLocks noGrp="1"/>
          </p:cNvSpPr>
          <p:nvPr>
            <p:ph type="sldNum" sz="quarter" idx="12"/>
          </p:nvPr>
        </p:nvSpPr>
        <p:spPr/>
        <p:txBody>
          <a:bodyPr/>
          <a:lstStyle/>
          <a:p>
            <a:fld id="{2B2D5570-6B01-4AC4-BF0E-06B2CB1322CC}" type="slidenum">
              <a:rPr lang="fr-FR" smtClean="0"/>
              <a:t>‹N°›</a:t>
            </a:fld>
            <a:endParaRPr lang="fr-FR"/>
          </a:p>
        </p:txBody>
      </p:sp>
    </p:spTree>
    <p:extLst>
      <p:ext uri="{BB962C8B-B14F-4D97-AF65-F5344CB8AC3E}">
        <p14:creationId xmlns:p14="http://schemas.microsoft.com/office/powerpoint/2010/main" val="1783951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5B5C9060-8C6D-47C9-A1E9-B8349D8E736C}" type="datetime1">
              <a:rPr lang="fr-FR" smtClean="0"/>
              <a:t>28/11/2016</a:t>
            </a:fld>
            <a:endParaRPr lang="fr-FR"/>
          </a:p>
        </p:txBody>
      </p:sp>
      <p:sp>
        <p:nvSpPr>
          <p:cNvPr id="6" name="Espace réservé du pied de page 5"/>
          <p:cNvSpPr>
            <a:spLocks noGrp="1"/>
          </p:cNvSpPr>
          <p:nvPr>
            <p:ph type="ftr" sz="quarter" idx="11"/>
          </p:nvPr>
        </p:nvSpPr>
        <p:spPr/>
        <p:txBody>
          <a:bodyPr/>
          <a:lstStyle/>
          <a:p>
            <a:r>
              <a:rPr lang="fr-FR"/>
              <a:t>Ecosystèmes et altérations</a:t>
            </a:r>
          </a:p>
        </p:txBody>
      </p:sp>
      <p:sp>
        <p:nvSpPr>
          <p:cNvPr id="7" name="Espace réservé du numéro de diapositive 6"/>
          <p:cNvSpPr>
            <a:spLocks noGrp="1"/>
          </p:cNvSpPr>
          <p:nvPr>
            <p:ph type="sldNum" sz="quarter" idx="12"/>
          </p:nvPr>
        </p:nvSpPr>
        <p:spPr/>
        <p:txBody>
          <a:bodyPr/>
          <a:lstStyle/>
          <a:p>
            <a:fld id="{2B2D5570-6B01-4AC4-BF0E-06B2CB1322CC}" type="slidenum">
              <a:rPr lang="fr-FR" smtClean="0"/>
              <a:t>‹N°›</a:t>
            </a:fld>
            <a:endParaRPr lang="fr-FR"/>
          </a:p>
        </p:txBody>
      </p:sp>
    </p:spTree>
    <p:extLst>
      <p:ext uri="{BB962C8B-B14F-4D97-AF65-F5344CB8AC3E}">
        <p14:creationId xmlns:p14="http://schemas.microsoft.com/office/powerpoint/2010/main" val="3231157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558CA863-0FEE-45F3-857E-EA7B5844C9DA}" type="datetime1">
              <a:rPr lang="fr-FR" smtClean="0"/>
              <a:t>28/11/2016</a:t>
            </a:fld>
            <a:endParaRPr lang="fr-FR"/>
          </a:p>
        </p:txBody>
      </p:sp>
      <p:sp>
        <p:nvSpPr>
          <p:cNvPr id="6" name="Espace réservé du pied de page 5"/>
          <p:cNvSpPr>
            <a:spLocks noGrp="1"/>
          </p:cNvSpPr>
          <p:nvPr>
            <p:ph type="ftr" sz="quarter" idx="11"/>
          </p:nvPr>
        </p:nvSpPr>
        <p:spPr/>
        <p:txBody>
          <a:bodyPr/>
          <a:lstStyle/>
          <a:p>
            <a:r>
              <a:rPr lang="fr-FR"/>
              <a:t>Ecosystèmes et altérations</a:t>
            </a:r>
          </a:p>
        </p:txBody>
      </p:sp>
      <p:sp>
        <p:nvSpPr>
          <p:cNvPr id="7" name="Espace réservé du numéro de diapositive 6"/>
          <p:cNvSpPr>
            <a:spLocks noGrp="1"/>
          </p:cNvSpPr>
          <p:nvPr>
            <p:ph type="sldNum" sz="quarter" idx="12"/>
          </p:nvPr>
        </p:nvSpPr>
        <p:spPr/>
        <p:txBody>
          <a:bodyPr/>
          <a:lstStyle/>
          <a:p>
            <a:fld id="{2B2D5570-6B01-4AC4-BF0E-06B2CB1322CC}" type="slidenum">
              <a:rPr lang="fr-FR" smtClean="0"/>
              <a:t>‹N°›</a:t>
            </a:fld>
            <a:endParaRPr lang="fr-FR"/>
          </a:p>
        </p:txBody>
      </p:sp>
    </p:spTree>
    <p:extLst>
      <p:ext uri="{BB962C8B-B14F-4D97-AF65-F5344CB8AC3E}">
        <p14:creationId xmlns:p14="http://schemas.microsoft.com/office/powerpoint/2010/main" val="2837349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3B22ED-1BEF-4F5D-A9DC-9CCB7E4D5855}" type="datetime1">
              <a:rPr lang="fr-FR" smtClean="0"/>
              <a:t>28/11/2016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Ecosystèmes et altérations</a:t>
            </a: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2D5570-6B01-4AC4-BF0E-06B2CB1322CC}" type="slidenum">
              <a:rPr lang="fr-FR" smtClean="0"/>
              <a:t>‹N°›</a:t>
            </a:fld>
            <a:endParaRPr lang="fr-FR"/>
          </a:p>
        </p:txBody>
      </p:sp>
    </p:spTree>
    <p:extLst>
      <p:ext uri="{BB962C8B-B14F-4D97-AF65-F5344CB8AC3E}">
        <p14:creationId xmlns:p14="http://schemas.microsoft.com/office/powerpoint/2010/main" val="3378918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cite_note-5"/><Relationship Id="rId2" Type="http://schemas.openxmlformats.org/officeDocument/2006/relationships/hyperlink" Target="#cite_note-4"/><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u="sng" dirty="0">
                <a:solidFill>
                  <a:srgbClr val="00B050"/>
                </a:solidFill>
              </a:rPr>
              <a:t>Ecosystèmes et altérations</a:t>
            </a:r>
            <a:endParaRPr lang="fr-FR" dirty="0"/>
          </a:p>
        </p:txBody>
      </p:sp>
      <p:sp>
        <p:nvSpPr>
          <p:cNvPr id="3" name="Sous-titre 2"/>
          <p:cNvSpPr>
            <a:spLocks noGrp="1"/>
          </p:cNvSpPr>
          <p:nvPr>
            <p:ph type="subTitle" idx="1"/>
          </p:nvPr>
        </p:nvSpPr>
        <p:spPr/>
        <p:txBody>
          <a:bodyPr/>
          <a:lstStyle/>
          <a:p>
            <a:r>
              <a:rPr lang="fr-FR" dirty="0">
                <a:solidFill>
                  <a:srgbClr val="FF0000"/>
                </a:solidFill>
              </a:rPr>
              <a:t>Pollutions « physiques » (radionucléides)(</a:t>
            </a:r>
            <a:r>
              <a:rPr lang="fr-FR" dirty="0" err="1">
                <a:solidFill>
                  <a:srgbClr val="FF0000"/>
                </a:solidFill>
              </a:rPr>
              <a:t>radioécologie</a:t>
            </a:r>
            <a:r>
              <a:rPr lang="fr-FR" dirty="0">
                <a:solidFill>
                  <a:srgbClr val="FF0000"/>
                </a:solidFill>
              </a:rPr>
              <a:t>)</a:t>
            </a:r>
          </a:p>
          <a:p>
            <a:endParaRPr lang="fr-FR" dirty="0"/>
          </a:p>
        </p:txBody>
      </p:sp>
      <p:sp>
        <p:nvSpPr>
          <p:cNvPr id="4" name="Espace réservé du pied de page 3"/>
          <p:cNvSpPr>
            <a:spLocks noGrp="1"/>
          </p:cNvSpPr>
          <p:nvPr>
            <p:ph type="ftr" sz="quarter" idx="11"/>
          </p:nvPr>
        </p:nvSpPr>
        <p:spPr/>
        <p:txBody>
          <a:bodyPr/>
          <a:lstStyle/>
          <a:p>
            <a:r>
              <a:rPr lang="fr-FR" dirty="0"/>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1</a:t>
            </a:fld>
            <a:endParaRPr lang="fr-FR" dirty="0"/>
          </a:p>
        </p:txBody>
      </p:sp>
    </p:spTree>
    <p:extLst>
      <p:ext uri="{BB962C8B-B14F-4D97-AF65-F5344CB8AC3E}">
        <p14:creationId xmlns:p14="http://schemas.microsoft.com/office/powerpoint/2010/main" val="2328350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lstStyle/>
          <a:p>
            <a:pPr marL="0" indent="0">
              <a:buNone/>
            </a:pPr>
            <a:endParaRPr lang="fr-FR" dirty="0"/>
          </a:p>
          <a:p>
            <a:pPr marL="0" indent="0">
              <a:buNone/>
            </a:pPr>
            <a:r>
              <a:rPr lang="fr-FR" dirty="0"/>
              <a:t>Les coefficients de doses par ingestion de l'iode </a:t>
            </a:r>
            <a:r>
              <a:rPr lang="fr-FR" baseline="30000" dirty="0"/>
              <a:t>131</a:t>
            </a:r>
            <a:r>
              <a:rPr lang="fr-FR" dirty="0"/>
              <a:t> I et du </a:t>
            </a:r>
            <a:r>
              <a:rPr lang="fr-FR" baseline="30000" dirty="0"/>
              <a:t>137</a:t>
            </a:r>
            <a:r>
              <a:rPr lang="fr-FR" dirty="0"/>
              <a:t> Cs (isotopes de Tchernobyl) sont tels qu'il faut ingérer 45 ou 70 mille becquerels (Bq) de ces éléments pour s'exposer à une dose de 1 (</a:t>
            </a:r>
            <a:r>
              <a:rPr lang="fr-FR" dirty="0" err="1"/>
              <a:t>mSv</a:t>
            </a:r>
            <a:r>
              <a:rPr lang="fr-FR" dirty="0"/>
              <a:t>). </a:t>
            </a:r>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10</a:t>
            </a:fld>
            <a:endParaRPr lang="fr-FR"/>
          </a:p>
        </p:txBody>
      </p:sp>
    </p:spTree>
    <p:extLst>
      <p:ext uri="{BB962C8B-B14F-4D97-AF65-F5344CB8AC3E}">
        <p14:creationId xmlns:p14="http://schemas.microsoft.com/office/powerpoint/2010/main" val="356316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a:xfrm>
            <a:off x="457200" y="1600200"/>
            <a:ext cx="8229600" cy="4853136"/>
          </a:xfrm>
        </p:spPr>
        <p:txBody>
          <a:bodyPr>
            <a:normAutofit fontScale="40000" lnSpcReduction="20000"/>
          </a:bodyPr>
          <a:lstStyle/>
          <a:p>
            <a:r>
              <a:rPr lang="fr-FR" b="1" dirty="0"/>
              <a:t>20 Sv </a:t>
            </a:r>
            <a:r>
              <a:rPr lang="fr-FR" dirty="0"/>
              <a:t>- Pour une dose supérieure à 40 Sv : On observe un syndrome nerveux avec convulsions, coma et mort instantanée.</a:t>
            </a:r>
            <a:r>
              <a:rPr lang="fr-FR" baseline="30000" dirty="0"/>
              <a:t> </a:t>
            </a:r>
            <a:r>
              <a:rPr lang="fr-FR" dirty="0"/>
              <a:t>Toutefois, ces accidents étant extrêmement rares, les descriptions cliniques ne peuvent être établies totalement par l'épidémiologie.</a:t>
            </a:r>
          </a:p>
          <a:p>
            <a:pPr marL="0" indent="0">
              <a:buNone/>
            </a:pPr>
            <a:endParaRPr lang="fr-FR" dirty="0"/>
          </a:p>
          <a:p>
            <a:r>
              <a:rPr lang="fr-FR" b="1" dirty="0"/>
              <a:t>10 Sv </a:t>
            </a:r>
            <a:r>
              <a:rPr lang="fr-FR" dirty="0"/>
              <a:t>- Pour une dose supérieure à 8 Sv : On observe un syndrome </a:t>
            </a:r>
            <a:r>
              <a:rPr lang="fr-FR" dirty="0" err="1"/>
              <a:t>gastrointestinal</a:t>
            </a:r>
            <a:r>
              <a:rPr lang="fr-FR" dirty="0"/>
              <a:t> avec diarrhées aiguës, hémorragie digestive menant à la mort. La mort est pratiquement certaine pour des doses supérieures à 10 Sv.</a:t>
            </a:r>
          </a:p>
          <a:p>
            <a:r>
              <a:rPr lang="fr-FR" b="1" dirty="0"/>
              <a:t>5 Sv </a:t>
            </a:r>
            <a:r>
              <a:rPr lang="fr-FR" dirty="0"/>
              <a:t>- On définit l'irradiation aiguë globale comme étant la dose tuant 50 % des sujets exposés au rayonnement ionisant. Cette valeur admet un intervalle de 3 à 4,5 Sv. Elle est accompagnée d'un syndrome hématologique s'étalant sur une trentaine de jours. Aucun traitement n'est administré.</a:t>
            </a:r>
          </a:p>
          <a:p>
            <a:endParaRPr lang="fr-FR" dirty="0"/>
          </a:p>
          <a:p>
            <a:r>
              <a:rPr lang="fr-FR" b="1" dirty="0"/>
              <a:t>2 Sv </a:t>
            </a:r>
            <a:r>
              <a:rPr lang="fr-FR" dirty="0"/>
              <a:t>- Pour une dose de 2 à 4 Sv : on observe en pratique clinique un syndrome hématopoïétique. Les populations de lymphocytes et globules blancs diminuent considérablement. On parle de lymphopénie, leucopénie et l'irradiation peut mener à une anémie (carence en globules rouges).</a:t>
            </a:r>
          </a:p>
          <a:p>
            <a:endParaRPr lang="fr-FR" dirty="0"/>
          </a:p>
          <a:p>
            <a:r>
              <a:rPr lang="fr-FR" b="1" dirty="0"/>
              <a:t>1 Sv </a:t>
            </a:r>
            <a:r>
              <a:rPr lang="fr-FR" dirty="0"/>
              <a:t>- L'homme présente des signes cliniques dus aux irradiations à partir d'une dose unique équivalente à 1000 </a:t>
            </a:r>
            <a:r>
              <a:rPr lang="fr-FR" dirty="0" err="1"/>
              <a:t>mSv</a:t>
            </a:r>
            <a:r>
              <a:rPr lang="fr-FR" dirty="0"/>
              <a:t> (soit 1 Sv), dénommé le « mal des rayons ». L'individu est alors systématiquement hospitalisé.</a:t>
            </a:r>
          </a:p>
          <a:p>
            <a:endParaRPr lang="fr-FR" dirty="0"/>
          </a:p>
          <a:p>
            <a:r>
              <a:rPr lang="fr-FR" b="1" dirty="0"/>
              <a:t>0.5 Sv </a:t>
            </a:r>
            <a:r>
              <a:rPr lang="fr-FR" dirty="0"/>
              <a:t>- L'observation des nettoyeurs </a:t>
            </a:r>
            <a:r>
              <a:rPr lang="fr-FR" b="1" dirty="0"/>
              <a:t>de Tchernobyl </a:t>
            </a:r>
            <a:r>
              <a:rPr lang="fr-FR" dirty="0"/>
              <a:t>a révélé une morbidité (mortalité?) anormalement élevée sans signe clinique spécifiquement liés à l'irradiation, suggérant un syndrome immunodéficitaire </a:t>
            </a:r>
            <a:r>
              <a:rPr lang="fr-FR" dirty="0" err="1"/>
              <a:t>radioinduit</a:t>
            </a:r>
            <a:r>
              <a:rPr lang="fr-FR" dirty="0"/>
              <a:t>. Le risque de mortalité s'élève de 14% par sievert dans les 30 années suivant la radio-exposition avec un seuil de 0,5 Sv.</a:t>
            </a:r>
            <a:endParaRPr lang="fr-FR" baseline="30000" dirty="0"/>
          </a:p>
          <a:p>
            <a:r>
              <a:rPr lang="fr-FR" b="1" dirty="0"/>
              <a:t>0.1 Sv</a:t>
            </a:r>
            <a:r>
              <a:rPr lang="fr-FR" dirty="0"/>
              <a:t> : l'étude des victimes de Hiroshima et Nagasaki n'a pas révélé de risque statistiquement significatif de cancers pour des doses aux organes inférieures à 100 </a:t>
            </a:r>
            <a:r>
              <a:rPr lang="fr-FR" dirty="0" err="1"/>
              <a:t>mSv</a:t>
            </a:r>
            <a:r>
              <a:rPr lang="fr-FR" dirty="0"/>
              <a:t>.</a:t>
            </a:r>
            <a:r>
              <a:rPr lang="fr-FR" baseline="30000" dirty="0">
                <a:hlinkClick r:id="rId2" action="ppaction://hlinkfile"/>
              </a:rPr>
              <a:t>[5]</a:t>
            </a:r>
            <a:r>
              <a:rPr lang="fr-FR" dirty="0"/>
              <a:t> Au-dessus, on estime que le risque de développer un cancer mortel pour ce type d'irradiation (en une exposition uniforme de très courte durée) est de 5 x 10</a:t>
            </a:r>
            <a:r>
              <a:rPr lang="fr-FR" baseline="30000" dirty="0"/>
              <a:t>-2</a:t>
            </a:r>
            <a:r>
              <a:rPr lang="fr-FR" dirty="0"/>
              <a:t> par Sv.</a:t>
            </a:r>
            <a:r>
              <a:rPr lang="fr-FR" baseline="30000" dirty="0">
                <a:hlinkClick r:id="rId3" action="ppaction://hlinkfile"/>
              </a:rPr>
              <a:t>[</a:t>
            </a:r>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11</a:t>
            </a:fld>
            <a:endParaRPr lang="fr-FR"/>
          </a:p>
        </p:txBody>
      </p:sp>
    </p:spTree>
    <p:extLst>
      <p:ext uri="{BB962C8B-B14F-4D97-AF65-F5344CB8AC3E}">
        <p14:creationId xmlns:p14="http://schemas.microsoft.com/office/powerpoint/2010/main" val="998045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pPr marL="0" indent="0">
              <a:buNone/>
            </a:pPr>
            <a:r>
              <a:rPr lang="fr-FR" sz="2000" u="sng" dirty="0"/>
              <a:t>Problématique des déchets </a:t>
            </a:r>
          </a:p>
          <a:p>
            <a:pPr marL="0" indent="0">
              <a:buNone/>
            </a:pPr>
            <a:r>
              <a:rPr lang="fr-FR" sz="2000" u="sng" dirty="0"/>
              <a:t>Types de déchets</a:t>
            </a:r>
          </a:p>
          <a:p>
            <a:pPr marL="0" indent="0">
              <a:buNone/>
            </a:pPr>
            <a:endParaRPr lang="fr-FR" sz="2000" u="sng" dirty="0"/>
          </a:p>
          <a:p>
            <a:pPr marL="457200" indent="-457200">
              <a:buAutoNum type="arabicParenR"/>
            </a:pPr>
            <a:r>
              <a:rPr lang="fr-FR" sz="2000" dirty="0"/>
              <a:t>Déchets faible activité de courte durée de vie : solides liquides ou gaz faiblement radioactifs ( radionucléides de période inférieure à 30 ans) (</a:t>
            </a:r>
            <a:r>
              <a:rPr lang="fr-FR" sz="2000" dirty="0" err="1"/>
              <a:t>cat.A</a:t>
            </a:r>
            <a:r>
              <a:rPr lang="fr-FR" sz="2000" dirty="0"/>
              <a:t>)</a:t>
            </a:r>
          </a:p>
          <a:p>
            <a:pPr marL="457200" indent="-457200">
              <a:buAutoNum type="arabicParenR"/>
            </a:pPr>
            <a:r>
              <a:rPr lang="fr-FR" sz="2000" dirty="0"/>
              <a:t>Déchets de faible ou moyenne activité à longe durée de vie : solides, liquides ou gaz moyennent radioactifs de longue durée de vie &gt; gestion adéquate (</a:t>
            </a:r>
            <a:r>
              <a:rPr lang="fr-FR" sz="2000" dirty="0" err="1"/>
              <a:t>cat.B</a:t>
            </a:r>
            <a:r>
              <a:rPr lang="fr-FR" sz="2000" dirty="0"/>
              <a:t>)</a:t>
            </a:r>
          </a:p>
          <a:p>
            <a:pPr marL="457200" indent="-457200">
              <a:buAutoNum type="arabicParenR"/>
            </a:pPr>
            <a:r>
              <a:rPr lang="fr-FR" sz="2000" dirty="0"/>
              <a:t>Déchets de haute activité à vie longue   (s), (l) ou (g) contenant une proportion importante de radionucléides à vie longue (cat. C)</a:t>
            </a:r>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12</a:t>
            </a:fld>
            <a:endParaRPr lang="fr-FR"/>
          </a:p>
        </p:txBody>
      </p:sp>
    </p:spTree>
    <p:extLst>
      <p:ext uri="{BB962C8B-B14F-4D97-AF65-F5344CB8AC3E}">
        <p14:creationId xmlns:p14="http://schemas.microsoft.com/office/powerpoint/2010/main" val="441339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lstStyle/>
          <a:p>
            <a:pPr marL="0" indent="0">
              <a:buNone/>
            </a:pPr>
            <a:r>
              <a:rPr lang="fr-FR" dirty="0"/>
              <a:t>Aucun de ces déchets ne doit se retrouver dans l’écosystème &gt; confinement  et gestion nécessaire (voir cours sur les déchets)</a:t>
            </a:r>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13</a:t>
            </a:fld>
            <a:endParaRPr lang="fr-FR"/>
          </a:p>
        </p:txBody>
      </p:sp>
    </p:spTree>
    <p:extLst>
      <p:ext uri="{BB962C8B-B14F-4D97-AF65-F5344CB8AC3E}">
        <p14:creationId xmlns:p14="http://schemas.microsoft.com/office/powerpoint/2010/main" val="218665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14</a:t>
            </a:fld>
            <a:endParaRPr lang="fr-FR"/>
          </a:p>
        </p:txBody>
      </p:sp>
      <p:sp>
        <p:nvSpPr>
          <p:cNvPr id="6" name="Titre 1"/>
          <p:cNvSpPr txBox="1">
            <a:spLocks/>
          </p:cNvSpPr>
          <p:nvPr/>
        </p:nvSpPr>
        <p:spPr>
          <a:xfrm>
            <a:off x="685800" y="2130425"/>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u="sng" dirty="0">
                <a:solidFill>
                  <a:srgbClr val="00B050"/>
                </a:solidFill>
              </a:rPr>
              <a:t>Ecosystèmes et altérations</a:t>
            </a:r>
            <a:endParaRPr lang="fr-FR" dirty="0"/>
          </a:p>
        </p:txBody>
      </p:sp>
      <p:sp>
        <p:nvSpPr>
          <p:cNvPr id="7" name="Sous-titre 2"/>
          <p:cNvSpPr txBox="1">
            <a:spLocks/>
          </p:cNvSpPr>
          <p:nvPr/>
        </p:nvSpPr>
        <p:spPr>
          <a:xfrm>
            <a:off x="1371600" y="3886200"/>
            <a:ext cx="6400800"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a:solidFill>
                  <a:srgbClr val="FF0000"/>
                </a:solidFill>
              </a:rPr>
              <a:t>Pollutions « chimiques » </a:t>
            </a:r>
          </a:p>
          <a:p>
            <a:r>
              <a:rPr lang="fr-FR" dirty="0">
                <a:solidFill>
                  <a:srgbClr val="FF0000"/>
                </a:solidFill>
              </a:rPr>
              <a:t>Métaux lourds</a:t>
            </a:r>
          </a:p>
          <a:p>
            <a:endParaRPr lang="fr-FR" dirty="0"/>
          </a:p>
        </p:txBody>
      </p:sp>
    </p:spTree>
    <p:extLst>
      <p:ext uri="{BB962C8B-B14F-4D97-AF65-F5344CB8AC3E}">
        <p14:creationId xmlns:p14="http://schemas.microsoft.com/office/powerpoint/2010/main" val="1506297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lstStyle/>
          <a:p>
            <a:r>
              <a:rPr lang="fr-FR" u="sng" dirty="0"/>
              <a:t>Intoxication au Méthyl mercure</a:t>
            </a:r>
          </a:p>
          <a:p>
            <a:pPr marL="0" indent="0">
              <a:buNone/>
            </a:pPr>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15</a:t>
            </a:fld>
            <a:endParaRPr lang="fr-F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2564904"/>
            <a:ext cx="3533775"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1067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16</a:t>
            </a:fld>
            <a:endParaRPr lang="fr-F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5736" y="1412776"/>
            <a:ext cx="4361905" cy="3771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30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lstStyle/>
          <a:p>
            <a:pPr marL="0" indent="0">
              <a:buNone/>
            </a:pPr>
            <a:r>
              <a:rPr lang="fr-FR" sz="2000" b="1" dirty="0"/>
              <a:t>Dans la convention de Genève, le protocole relatif aux métaux lourds désigne par le terme "métaux lourds" les métaux qui ont une masse volumique supérieure à 4,5 g/cm</a:t>
            </a:r>
            <a:r>
              <a:rPr lang="fr-FR" sz="2000" b="1" baseline="30000" dirty="0"/>
              <a:t>3</a:t>
            </a:r>
            <a:r>
              <a:rPr lang="fr-FR" sz="2000" b="1" dirty="0"/>
              <a:t>. </a:t>
            </a:r>
          </a:p>
          <a:p>
            <a:pPr marL="0" indent="0">
              <a:buNone/>
            </a:pPr>
            <a:endParaRPr lang="fr-FR" sz="2000" b="1" dirty="0"/>
          </a:p>
          <a:p>
            <a:pPr marL="0" indent="0">
              <a:buNone/>
            </a:pPr>
            <a:r>
              <a:rPr lang="fr-FR" sz="2000" dirty="0"/>
              <a:t>L'expression "métaux toxiques" convient mieux que celle utilisée habituellement de "métaux lourds". (voir cours effluents)</a:t>
            </a:r>
          </a:p>
          <a:p>
            <a:pPr marL="0" indent="0">
              <a:buNone/>
            </a:pPr>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17</a:t>
            </a:fld>
            <a:endParaRPr lang="fr-FR"/>
          </a:p>
        </p:txBody>
      </p:sp>
    </p:spTree>
    <p:extLst>
      <p:ext uri="{BB962C8B-B14F-4D97-AF65-F5344CB8AC3E}">
        <p14:creationId xmlns:p14="http://schemas.microsoft.com/office/powerpoint/2010/main" val="3252195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pPr marL="0" lvl="0" indent="0">
              <a:buNone/>
            </a:pPr>
            <a:r>
              <a:rPr lang="fr-FR" u="sng" dirty="0"/>
              <a:t>Usages des métaux  lourds</a:t>
            </a:r>
          </a:p>
          <a:p>
            <a:pPr marL="0" lvl="0" indent="0">
              <a:buNone/>
            </a:pPr>
            <a:endParaRPr lang="fr-FR" dirty="0"/>
          </a:p>
          <a:p>
            <a:pPr lvl="0"/>
            <a:r>
              <a:rPr lang="fr-FR" sz="2000" dirty="0"/>
              <a:t>Le Pb est/fut utilisé : comme canalisations d'eau, sur les toitures , dans l'imprimerie,	</a:t>
            </a:r>
          </a:p>
          <a:p>
            <a:pPr lvl="0"/>
            <a:r>
              <a:rPr lang="fr-FR" sz="2000" dirty="0"/>
              <a:t>Le Hg est/fut utilisé dans les plombages dentaires avec le plomb, dans les thermomètres,....</a:t>
            </a:r>
          </a:p>
          <a:p>
            <a:pPr lvl="0"/>
            <a:r>
              <a:rPr lang="fr-FR" sz="2000" dirty="0"/>
              <a:t>As et Cd sont rejetés par la sidérurgie</a:t>
            </a:r>
          </a:p>
          <a:p>
            <a:pPr lvl="0"/>
            <a:r>
              <a:rPr lang="fr-FR" sz="2000" dirty="0"/>
              <a:t>Le Ni sert dans certains alliages notamment pour les monnaies</a:t>
            </a:r>
          </a:p>
          <a:p>
            <a:pPr lvl="0"/>
            <a:r>
              <a:rPr lang="fr-FR" sz="2000" dirty="0"/>
              <a:t>Le Mn et le V sont utilisés en sidérurgie pour faire des aciers spéciaux,</a:t>
            </a:r>
          </a:p>
          <a:p>
            <a:pPr lvl="0"/>
            <a:r>
              <a:rPr lang="fr-FR" sz="2000" dirty="0"/>
              <a:t>L'étain (Sn) est utilisé pour la fabrication de récipients</a:t>
            </a:r>
          </a:p>
          <a:p>
            <a:pPr lvl="0"/>
            <a:r>
              <a:rPr lang="fr-FR" sz="2000" dirty="0"/>
              <a:t>….</a:t>
            </a:r>
          </a:p>
          <a:p>
            <a:pPr lvl="0"/>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18</a:t>
            </a:fld>
            <a:endParaRPr lang="fr-FR"/>
          </a:p>
        </p:txBody>
      </p:sp>
    </p:spTree>
    <p:extLst>
      <p:ext uri="{BB962C8B-B14F-4D97-AF65-F5344CB8AC3E}">
        <p14:creationId xmlns:p14="http://schemas.microsoft.com/office/powerpoint/2010/main" val="197749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pPr marL="0" indent="0">
              <a:buNone/>
            </a:pPr>
            <a:r>
              <a:rPr lang="fr-FR" sz="2000" u="sng" dirty="0"/>
              <a:t>Effets sur l’homme </a:t>
            </a:r>
          </a:p>
          <a:p>
            <a:pPr marL="0" indent="0">
              <a:buNone/>
            </a:pPr>
            <a:endParaRPr lang="fr-FR" sz="2000" u="sng" dirty="0"/>
          </a:p>
          <a:p>
            <a:r>
              <a:rPr lang="fr-FR" sz="2000" b="1" dirty="0"/>
              <a:t>Les métaux </a:t>
            </a:r>
            <a:r>
              <a:rPr lang="fr-FR" sz="2000" b="1" u="sng" dirty="0"/>
              <a:t>s'accumulent</a:t>
            </a:r>
            <a:r>
              <a:rPr lang="fr-FR" sz="2000" b="1" dirty="0"/>
              <a:t> dans l'organisme et provoquent des effets toxiques à court et/ou à long terme. </a:t>
            </a:r>
            <a:r>
              <a:rPr lang="fr-FR" sz="2000" dirty="0"/>
              <a:t>Ils peuvent affecter</a:t>
            </a:r>
          </a:p>
          <a:p>
            <a:pPr lvl="0">
              <a:buFont typeface="Wingdings" pitchFamily="2" charset="2"/>
              <a:buChar char="Ø"/>
            </a:pPr>
            <a:r>
              <a:rPr lang="fr-FR" sz="2000" dirty="0"/>
              <a:t>le système nerveux (SNC et périphériques)</a:t>
            </a:r>
          </a:p>
          <a:p>
            <a:pPr lvl="0">
              <a:buFont typeface="Wingdings" pitchFamily="2" charset="2"/>
              <a:buChar char="Ø"/>
            </a:pPr>
            <a:r>
              <a:rPr lang="fr-FR" sz="2000" dirty="0"/>
              <a:t>les fonctions rénales,</a:t>
            </a:r>
          </a:p>
          <a:p>
            <a:pPr lvl="0">
              <a:buFont typeface="Wingdings" pitchFamily="2" charset="2"/>
              <a:buChar char="Ø"/>
            </a:pPr>
            <a:r>
              <a:rPr lang="fr-FR" sz="2000" dirty="0"/>
              <a:t>hépatiques,</a:t>
            </a:r>
          </a:p>
          <a:p>
            <a:pPr lvl="0">
              <a:buFont typeface="Wingdings" pitchFamily="2" charset="2"/>
              <a:buChar char="Ø"/>
            </a:pPr>
            <a:r>
              <a:rPr lang="fr-FR" sz="2000" dirty="0"/>
              <a:t>respiratoires, ...</a:t>
            </a:r>
          </a:p>
          <a:p>
            <a:pPr marL="0" indent="0">
              <a:buNone/>
            </a:pPr>
            <a:endParaRPr lang="fr-FR" sz="2000" u="sng" dirty="0"/>
          </a:p>
          <a:p>
            <a:pPr marL="0" indent="0">
              <a:buNone/>
            </a:pPr>
            <a:r>
              <a:rPr lang="fr-FR" sz="2000" u="sng" dirty="0"/>
              <a:t>(</a:t>
            </a:r>
            <a:r>
              <a:rPr lang="fr-FR" sz="2000" u="sng" dirty="0" err="1"/>
              <a:t>v.cours</a:t>
            </a:r>
            <a:r>
              <a:rPr lang="fr-FR" sz="2000" u="sng" dirty="0"/>
              <a:t> effluents pour plus de détails)</a:t>
            </a:r>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19</a:t>
            </a:fld>
            <a:endParaRPr lang="fr-FR"/>
          </a:p>
        </p:txBody>
      </p:sp>
    </p:spTree>
    <p:extLst>
      <p:ext uri="{BB962C8B-B14F-4D97-AF65-F5344CB8AC3E}">
        <p14:creationId xmlns:p14="http://schemas.microsoft.com/office/powerpoint/2010/main" val="3534964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lstStyle/>
          <a:p>
            <a:pPr marL="514350" indent="-514350">
              <a:buAutoNum type="arabicParenR"/>
            </a:pPr>
            <a:r>
              <a:rPr lang="fr-FR" u="sng" dirty="0"/>
              <a:t>Rayonnements radioactifs</a:t>
            </a:r>
          </a:p>
          <a:p>
            <a:pPr marL="0" indent="0">
              <a:buNone/>
            </a:pPr>
            <a:endParaRPr lang="fr-FR" u="sng"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2</a:t>
            </a:fld>
            <a:endParaRPr lang="fr-FR"/>
          </a:p>
        </p:txBody>
      </p:sp>
      <p:pic>
        <p:nvPicPr>
          <p:cNvPr id="1026" name="Picture 2" descr="E:\Cours\5 et 6 année (EST)\L'homme et la radioactivité\schema de diverts rayonneme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564904"/>
            <a:ext cx="7684908"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687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pPr marL="0" indent="0">
              <a:buNone/>
            </a:pPr>
            <a:r>
              <a:rPr lang="fr-FR" u="sng" dirty="0"/>
              <a:t>Effets sur l’écosystème </a:t>
            </a:r>
          </a:p>
          <a:p>
            <a:pPr lvl="0"/>
            <a:r>
              <a:rPr lang="fr-FR" sz="2000" dirty="0"/>
              <a:t>Certains lichens ou mousses sont couramment utilisés pour surveiller les métaux dans l'environnement et servent de </a:t>
            </a:r>
            <a:r>
              <a:rPr lang="nl-NL" sz="2000" dirty="0"/>
              <a:t>"bio-indicateurs". </a:t>
            </a:r>
            <a:r>
              <a:rPr lang="fr-FR" sz="2000" dirty="0"/>
              <a:t>Ces lichens sont mangés par les rennes et les esquimaux mangent les rennes , résultat : le lait maternel est particulièrement riche en métaux lourds</a:t>
            </a:r>
          </a:p>
          <a:p>
            <a:pPr lvl="0"/>
            <a:r>
              <a:rPr lang="fr-FR" sz="2000" dirty="0"/>
              <a:t>Les rapaces dont le nid était proche des autoroutes avaient des </a:t>
            </a:r>
            <a:r>
              <a:rPr lang="fr-FR" sz="2000" dirty="0" err="1"/>
              <a:t>oeufs</a:t>
            </a:r>
            <a:r>
              <a:rPr lang="fr-FR" sz="2000" dirty="0"/>
              <a:t> dont les coquilles étaient fragiles .</a:t>
            </a:r>
          </a:p>
          <a:p>
            <a:pPr lvl="0"/>
            <a:r>
              <a:rPr lang="fr-FR" sz="2000" dirty="0"/>
              <a:t>Les habitants autour des usines sidérurgiques ont des taux sanguins en métaux lourds plus élevés que ceux des habitants à la campagne</a:t>
            </a:r>
          </a:p>
          <a:p>
            <a:pPr marL="0" indent="0">
              <a:buNone/>
            </a:pPr>
            <a:endParaRPr lang="fr-FR" sz="2000" u="sng"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20</a:t>
            </a:fld>
            <a:endParaRPr lang="fr-FR"/>
          </a:p>
        </p:txBody>
      </p:sp>
    </p:spTree>
    <p:extLst>
      <p:ext uri="{BB962C8B-B14F-4D97-AF65-F5344CB8AC3E}">
        <p14:creationId xmlns:p14="http://schemas.microsoft.com/office/powerpoint/2010/main" val="3694915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21</a:t>
            </a:fld>
            <a:endParaRPr lang="fr-F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1988840"/>
            <a:ext cx="2033080" cy="3092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275856" y="1916832"/>
            <a:ext cx="5436096" cy="2585323"/>
          </a:xfrm>
          <a:prstGeom prst="rect">
            <a:avLst/>
          </a:prstGeom>
        </p:spPr>
        <p:txBody>
          <a:bodyPr wrap="square">
            <a:spAutoFit/>
          </a:bodyPr>
          <a:lstStyle/>
          <a:p>
            <a:r>
              <a:rPr lang="fr-FR" dirty="0"/>
              <a:t>La photo ci –après montre la lande de </a:t>
            </a:r>
            <a:r>
              <a:rPr lang="fr-FR" dirty="0" err="1"/>
              <a:t>Streupas</a:t>
            </a:r>
            <a:r>
              <a:rPr lang="fr-FR" dirty="0"/>
              <a:t> , près de Liège, les usines à Cuivre et à Zinc de la vallée de la Vesdre toute proche ont contaminé le sol durant le XIX et XX e S . Au fond , les arbres poussent , la terre n'est pas contaminée, en avant-plan , le sol a été contaminé par les rejets , résultat , il n'y a plus qu'une flore herbacée qui peut pousser , les arbres ne savent plus coloniser le terrain , des plantes dites </a:t>
            </a:r>
            <a:r>
              <a:rPr lang="fr-FR" b="1" dirty="0"/>
              <a:t>calaminaires </a:t>
            </a:r>
            <a:r>
              <a:rPr lang="fr-FR" dirty="0"/>
              <a:t>(poussant sur des sols riches en plomb) se développent</a:t>
            </a:r>
          </a:p>
        </p:txBody>
      </p:sp>
    </p:spTree>
    <p:extLst>
      <p:ext uri="{BB962C8B-B14F-4D97-AF65-F5344CB8AC3E}">
        <p14:creationId xmlns:p14="http://schemas.microsoft.com/office/powerpoint/2010/main" val="625124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pPr marL="0" indent="0">
              <a:buNone/>
            </a:pPr>
            <a:r>
              <a:rPr lang="fr-FR" sz="2000" u="sng" dirty="0"/>
              <a:t>Flore calaminaire flore cuprifère </a:t>
            </a:r>
          </a:p>
          <a:p>
            <a:pPr marL="457200" indent="-457200">
              <a:buAutoNum type="arabicParenR"/>
            </a:pPr>
            <a:r>
              <a:rPr lang="fr-FR" sz="2000" u="sng" dirty="0"/>
              <a:t>Viola </a:t>
            </a:r>
            <a:r>
              <a:rPr lang="fr-FR" sz="2000" u="sng" dirty="0" err="1"/>
              <a:t>calaminaria</a:t>
            </a:r>
            <a:endParaRPr lang="fr-FR" sz="2000" u="sng" dirty="0"/>
          </a:p>
          <a:p>
            <a:pPr marL="0" indent="0">
              <a:buNone/>
            </a:pPr>
            <a:endParaRPr lang="fr-FR" sz="2000" u="sng" dirty="0"/>
          </a:p>
          <a:p>
            <a:pPr marL="0" indent="0">
              <a:buNone/>
            </a:pPr>
            <a:endParaRPr lang="fr-FR" sz="2000" u="sng" dirty="0"/>
          </a:p>
          <a:p>
            <a:pPr marL="0" indent="0">
              <a:buNone/>
            </a:pPr>
            <a:endParaRPr lang="fr-FR" sz="2000" u="sng" dirty="0"/>
          </a:p>
          <a:p>
            <a:pPr marL="0" indent="0">
              <a:buNone/>
            </a:pPr>
            <a:endParaRPr lang="fr-FR" sz="2000" u="sng" dirty="0"/>
          </a:p>
          <a:p>
            <a:pPr marL="0" indent="0">
              <a:buNone/>
            </a:pPr>
            <a:r>
              <a:rPr lang="fr-FR" sz="2000" u="sng" dirty="0"/>
              <a:t>2) </a:t>
            </a:r>
            <a:r>
              <a:rPr lang="fr-FR" sz="2000" dirty="0"/>
              <a:t>Cette formation est présente sur l’arc cuprifère du Katanga méridional. Elle est localisée sur et en périphérie des gisements </a:t>
            </a:r>
            <a:r>
              <a:rPr lang="fr-FR" sz="2000" dirty="0" err="1"/>
              <a:t>cupro-cobaltifères</a:t>
            </a:r>
            <a:r>
              <a:rPr lang="fr-FR" sz="2000" dirty="0"/>
              <a:t>. Sa structure et sa composition floristique contrastent nettement avec celles de la forêt claire environnante. Elle possède notamment des espèces </a:t>
            </a:r>
            <a:r>
              <a:rPr lang="fr-FR" sz="2000" dirty="0" err="1"/>
              <a:t>métallicoles</a:t>
            </a:r>
            <a:r>
              <a:rPr lang="fr-FR" sz="2000" dirty="0"/>
              <a:t> caractéristiques comme </a:t>
            </a:r>
            <a:r>
              <a:rPr lang="fr-FR" sz="2000" i="1" dirty="0" err="1"/>
              <a:t>Haumaniastrum</a:t>
            </a:r>
            <a:r>
              <a:rPr lang="fr-FR" sz="2000" i="1" dirty="0"/>
              <a:t> </a:t>
            </a:r>
            <a:r>
              <a:rPr lang="fr-FR" sz="2000" i="1" dirty="0" err="1"/>
              <a:t>robertii</a:t>
            </a:r>
            <a:r>
              <a:rPr lang="fr-FR" sz="2000" i="1" dirty="0"/>
              <a:t>, </a:t>
            </a:r>
            <a:r>
              <a:rPr lang="fr-FR" sz="2000" i="1" dirty="0" err="1"/>
              <a:t>Monadenium</a:t>
            </a:r>
            <a:r>
              <a:rPr lang="fr-FR" sz="2000" i="1" dirty="0"/>
              <a:t> </a:t>
            </a:r>
            <a:r>
              <a:rPr lang="fr-FR" sz="2000" i="1" dirty="0" err="1"/>
              <a:t>cupricola</a:t>
            </a:r>
            <a:r>
              <a:rPr lang="fr-FR" sz="2000" dirty="0"/>
              <a:t> et </a:t>
            </a:r>
            <a:r>
              <a:rPr lang="fr-FR" sz="2000" i="1" dirty="0" err="1"/>
              <a:t>Faroa</a:t>
            </a:r>
            <a:r>
              <a:rPr lang="fr-FR" sz="2000" i="1" dirty="0"/>
              <a:t> </a:t>
            </a:r>
            <a:r>
              <a:rPr lang="fr-FR" sz="2000" i="1" dirty="0" err="1"/>
              <a:t>malaissei</a:t>
            </a:r>
            <a:r>
              <a:rPr lang="fr-FR" sz="2000" dirty="0"/>
              <a:t>. </a:t>
            </a:r>
            <a:r>
              <a:rPr lang="fr-FR" sz="2000" u="sng" dirty="0"/>
              <a:t> </a:t>
            </a:r>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22</a:t>
            </a:fld>
            <a:endParaRPr lang="fr-F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2060848"/>
            <a:ext cx="1371600" cy="1082040"/>
          </a:xfrm>
          <a:prstGeom prst="rect">
            <a:avLst/>
          </a:prstGeom>
        </p:spPr>
      </p:pic>
    </p:spTree>
    <p:extLst>
      <p:ext uri="{BB962C8B-B14F-4D97-AF65-F5344CB8AC3E}">
        <p14:creationId xmlns:p14="http://schemas.microsoft.com/office/powerpoint/2010/main" val="1226313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lstStyle/>
          <a:p>
            <a:pPr marL="0" indent="0">
              <a:buNone/>
            </a:pPr>
            <a:r>
              <a:rPr lang="fr-FR" i="1" dirty="0" err="1"/>
              <a:t>Monadenium</a:t>
            </a:r>
            <a:r>
              <a:rPr lang="fr-FR" i="1" dirty="0"/>
              <a:t> </a:t>
            </a:r>
            <a:r>
              <a:rPr lang="fr-FR" i="1" dirty="0" err="1"/>
              <a:t>cupricola</a:t>
            </a:r>
            <a:endParaRPr lang="fr-FR" i="1" dirty="0"/>
          </a:p>
          <a:p>
            <a:pPr marL="0" indent="0">
              <a:buNone/>
            </a:pPr>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23</a:t>
            </a:fld>
            <a:endParaRPr lang="fr-F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992" y="1916832"/>
            <a:ext cx="2269212" cy="2922240"/>
          </a:xfrm>
          <a:prstGeom prst="rect">
            <a:avLst/>
          </a:prstGeom>
        </p:spPr>
      </p:pic>
    </p:spTree>
    <p:extLst>
      <p:ext uri="{BB962C8B-B14F-4D97-AF65-F5344CB8AC3E}">
        <p14:creationId xmlns:p14="http://schemas.microsoft.com/office/powerpoint/2010/main" val="215670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24</a:t>
            </a:fld>
            <a:endParaRPr lang="fr-FR"/>
          </a:p>
        </p:txBody>
      </p:sp>
      <p:sp>
        <p:nvSpPr>
          <p:cNvPr id="12" name="Titre 1"/>
          <p:cNvSpPr txBox="1">
            <a:spLocks/>
          </p:cNvSpPr>
          <p:nvPr/>
        </p:nvSpPr>
        <p:spPr>
          <a:xfrm>
            <a:off x="685800" y="2130425"/>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u="sng" dirty="0">
                <a:solidFill>
                  <a:srgbClr val="00B050"/>
                </a:solidFill>
              </a:rPr>
              <a:t>Ecosystèmes et altérations</a:t>
            </a:r>
            <a:endParaRPr lang="fr-FR" dirty="0"/>
          </a:p>
        </p:txBody>
      </p:sp>
      <p:sp>
        <p:nvSpPr>
          <p:cNvPr id="13" name="Sous-titre 2"/>
          <p:cNvSpPr txBox="1">
            <a:spLocks/>
          </p:cNvSpPr>
          <p:nvPr/>
        </p:nvSpPr>
        <p:spPr>
          <a:xfrm>
            <a:off x="1371600" y="3886200"/>
            <a:ext cx="6400800" cy="1752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dirty="0">
                <a:solidFill>
                  <a:srgbClr val="FF0000"/>
                </a:solidFill>
              </a:rPr>
              <a:t>Pollutions « chimiques » </a:t>
            </a:r>
          </a:p>
          <a:p>
            <a:r>
              <a:rPr lang="fr-FR" dirty="0">
                <a:solidFill>
                  <a:srgbClr val="FF0000"/>
                </a:solidFill>
              </a:rPr>
              <a:t>Pesticides</a:t>
            </a:r>
          </a:p>
          <a:p>
            <a:endParaRPr lang="fr-FR" dirty="0"/>
          </a:p>
        </p:txBody>
      </p:sp>
    </p:spTree>
    <p:extLst>
      <p:ext uri="{BB962C8B-B14F-4D97-AF65-F5344CB8AC3E}">
        <p14:creationId xmlns:p14="http://schemas.microsoft.com/office/powerpoint/2010/main" val="1655850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u="sng" dirty="0">
                <a:solidFill>
                  <a:srgbClr val="00B050"/>
                </a:solidFill>
              </a:rPr>
              <a:t>Ecosystèmes et altérations</a:t>
            </a:r>
            <a:br>
              <a:rPr lang="fr-FR" dirty="0"/>
            </a:br>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25</a:t>
            </a:fld>
            <a:endParaRPr lang="fr-FR"/>
          </a:p>
        </p:txBody>
      </p:sp>
      <p:pic>
        <p:nvPicPr>
          <p:cNvPr id="8" name="Espace réservé du contenu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83769" y="1196752"/>
            <a:ext cx="3887286" cy="4929411"/>
          </a:xfrm>
        </p:spPr>
      </p:pic>
      <p:sp>
        <p:nvSpPr>
          <p:cNvPr id="9" name="Ellipse 8"/>
          <p:cNvSpPr/>
          <p:nvPr/>
        </p:nvSpPr>
        <p:spPr>
          <a:xfrm>
            <a:off x="2483768" y="1196752"/>
            <a:ext cx="1152128" cy="864096"/>
          </a:xfrm>
          <a:prstGeom prst="ellipse">
            <a:avLst/>
          </a:prstGeom>
          <a:solidFill>
            <a:schemeClr val="bg1">
              <a:alpha val="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avec flèche 10"/>
          <p:cNvCxnSpPr/>
          <p:nvPr/>
        </p:nvCxnSpPr>
        <p:spPr>
          <a:xfrm flipV="1">
            <a:off x="467544" y="1916832"/>
            <a:ext cx="1872208" cy="1440160"/>
          </a:xfrm>
          <a:prstGeom prst="straightConnector1">
            <a:avLst/>
          </a:prstGeom>
          <a:ln w="254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3951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u="sng" dirty="0">
                <a:solidFill>
                  <a:srgbClr val="00B050"/>
                </a:solidFill>
              </a:rPr>
              <a:t>Ecosystèmes et altérations</a:t>
            </a:r>
            <a:br>
              <a:rPr lang="fr-FR" dirty="0"/>
            </a:br>
            <a:endParaRPr lang="fr-FR" dirty="0"/>
          </a:p>
        </p:txBody>
      </p:sp>
      <p:sp>
        <p:nvSpPr>
          <p:cNvPr id="3" name="Espace réservé du contenu 2"/>
          <p:cNvSpPr>
            <a:spLocks noGrp="1"/>
          </p:cNvSpPr>
          <p:nvPr>
            <p:ph idx="1"/>
          </p:nvPr>
        </p:nvSpPr>
        <p:spPr/>
        <p:txBody>
          <a:bodyPr>
            <a:normAutofit/>
          </a:bodyPr>
          <a:lstStyle/>
          <a:p>
            <a:pPr marL="0" indent="0">
              <a:buNone/>
            </a:pPr>
            <a:r>
              <a:rPr lang="fr-FR" sz="2000" u="sng" dirty="0"/>
              <a:t>Effets du DDT sur les aiglons (DDT &gt; DDE </a:t>
            </a:r>
            <a:r>
              <a:rPr lang="fr-FR" sz="2000" u="sng" dirty="0" err="1"/>
              <a:t>ds</a:t>
            </a:r>
            <a:r>
              <a:rPr lang="fr-FR" sz="2000" u="sng" dirty="0"/>
              <a:t> les œufs) </a:t>
            </a:r>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26</a:t>
            </a:fld>
            <a:endParaRPr lang="fr-F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2060848"/>
            <a:ext cx="5976664" cy="3744416"/>
          </a:xfrm>
          <a:prstGeom prst="rect">
            <a:avLst/>
          </a:prstGeom>
        </p:spPr>
      </p:pic>
    </p:spTree>
    <p:extLst>
      <p:ext uri="{BB962C8B-B14F-4D97-AF65-F5344CB8AC3E}">
        <p14:creationId xmlns:p14="http://schemas.microsoft.com/office/powerpoint/2010/main" val="33770463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pPr marL="0" indent="0">
              <a:buNone/>
            </a:pPr>
            <a:r>
              <a:rPr lang="fr-FR" sz="2000" u="sng" dirty="0"/>
              <a:t>Pyramide d’accumulation des toxiques</a:t>
            </a:r>
          </a:p>
          <a:p>
            <a:pPr marL="0" indent="0">
              <a:buNone/>
            </a:pPr>
            <a:endParaRPr lang="fr-FR" sz="2000" u="sng" dirty="0"/>
          </a:p>
          <a:p>
            <a:pPr marL="0" indent="0">
              <a:buNone/>
            </a:pPr>
            <a:endParaRPr lang="fr-FR" sz="2000" u="sng"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27</a:t>
            </a:fld>
            <a:endParaRPr lang="fr-F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7904" y="2060848"/>
            <a:ext cx="3357984" cy="4104456"/>
          </a:xfrm>
          <a:prstGeom prst="rect">
            <a:avLst/>
          </a:prstGeom>
        </p:spPr>
      </p:pic>
    </p:spTree>
    <p:extLst>
      <p:ext uri="{BB962C8B-B14F-4D97-AF65-F5344CB8AC3E}">
        <p14:creationId xmlns:p14="http://schemas.microsoft.com/office/powerpoint/2010/main" val="1404917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pPr marL="0" indent="0">
              <a:buNone/>
            </a:pPr>
            <a:r>
              <a:rPr lang="fr-FR" sz="2000" u="sng" dirty="0"/>
              <a:t>Quelques définitions</a:t>
            </a:r>
          </a:p>
          <a:p>
            <a:pPr marL="0" indent="0">
              <a:buNone/>
            </a:pPr>
            <a:endParaRPr lang="fr-FR" sz="2000" u="sng" dirty="0"/>
          </a:p>
          <a:p>
            <a:pPr marL="457200" indent="-457200">
              <a:buAutoNum type="arabicParenR"/>
            </a:pPr>
            <a:r>
              <a:rPr lang="fr-FR" sz="2000" dirty="0"/>
              <a:t>Produit toxique : produit chimique ,biologique dont les effets sont néfastes pour la santé.</a:t>
            </a:r>
          </a:p>
          <a:p>
            <a:pPr marL="457200" indent="-457200">
              <a:buAutoNum type="arabicParenR"/>
            </a:pPr>
            <a:r>
              <a:rPr lang="fr-FR" sz="2000" dirty="0"/>
              <a:t>Toxicité aiguë : effets négatifs qui se produisent sur une période courte à la suite d’une exposition à un produit toxique.</a:t>
            </a:r>
          </a:p>
          <a:p>
            <a:pPr marL="457200" indent="-457200">
              <a:buAutoNum type="arabicParenR"/>
            </a:pPr>
            <a:r>
              <a:rPr lang="fr-FR" sz="2000" dirty="0"/>
              <a:t>Toxicité chronique : effets négatifs qui se produisent quelque temps après l’exposition à a produit toxique ou après une longue exposition à celui-ci.</a:t>
            </a:r>
          </a:p>
          <a:p>
            <a:pPr marL="457200" indent="-457200">
              <a:buAutoNum type="arabicParenR"/>
            </a:pPr>
            <a:r>
              <a:rPr lang="fr-FR" sz="2000" dirty="0"/>
              <a:t>Dose de produit : quantité qui pénètre dans le corps d’un organisme exposé.</a:t>
            </a:r>
          </a:p>
          <a:p>
            <a:pPr marL="457200" indent="-457200">
              <a:buAutoNum type="arabicParenR"/>
            </a:pPr>
            <a:r>
              <a:rPr lang="fr-FR" sz="2000" dirty="0"/>
              <a:t>Réactions :  type et quantité de dommages produits par l’exposition à une dose particulière</a:t>
            </a:r>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28</a:t>
            </a:fld>
            <a:endParaRPr lang="fr-FR"/>
          </a:p>
        </p:txBody>
      </p:sp>
    </p:spTree>
    <p:extLst>
      <p:ext uri="{BB962C8B-B14F-4D97-AF65-F5344CB8AC3E}">
        <p14:creationId xmlns:p14="http://schemas.microsoft.com/office/powerpoint/2010/main" val="660583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lstStyle/>
          <a:p>
            <a:pPr marL="0" indent="0">
              <a:buNone/>
            </a:pPr>
            <a:r>
              <a:rPr lang="fr-FR" sz="2000" u="sng" dirty="0"/>
              <a:t>Quelques définitions(suite)</a:t>
            </a:r>
          </a:p>
          <a:p>
            <a:pPr marL="0" indent="0">
              <a:buNone/>
            </a:pPr>
            <a:endParaRPr lang="fr-FR" sz="2000" u="sng" dirty="0"/>
          </a:p>
          <a:p>
            <a:pPr marL="0" indent="0">
              <a:buNone/>
            </a:pPr>
            <a:r>
              <a:rPr lang="fr-FR" sz="2000" dirty="0"/>
              <a:t>6) Dose létale : dose entraînant la mort ( dose </a:t>
            </a:r>
            <a:r>
              <a:rPr lang="fr-FR" sz="2000" dirty="0" err="1"/>
              <a:t>sub</a:t>
            </a:r>
            <a:r>
              <a:rPr lang="fr-FR" sz="2000" dirty="0"/>
              <a:t>-létale: dose nocive d’entraînement par la mort). Elles sont exprimées en milligrammes par kilo de poids corporel (fonction de l’âge, du sexe, de l’état de santé, du métabolisme, sa composition génétique et la manière dont la dose a été administrée).</a:t>
            </a:r>
          </a:p>
          <a:p>
            <a:pPr marL="0" indent="0">
              <a:buNone/>
            </a:pPr>
            <a:endParaRPr lang="fr-FR" sz="2000" dirty="0"/>
          </a:p>
          <a:p>
            <a:pPr marL="0" indent="0">
              <a:buNone/>
            </a:pPr>
            <a:r>
              <a:rPr lang="fr-FR" sz="2000" dirty="0"/>
              <a:t>Pour une population d’animaux testés, la dose létale est de -50 % ou  DL</a:t>
            </a:r>
            <a:r>
              <a:rPr lang="fr-FR" sz="2000" baseline="-25000" dirty="0"/>
              <a:t>50</a:t>
            </a:r>
          </a:p>
          <a:p>
            <a:pPr marL="0" indent="0">
              <a:buNone/>
            </a:pPr>
            <a:r>
              <a:rPr lang="fr-FR" sz="2000" dirty="0"/>
              <a:t>Plus la DL</a:t>
            </a:r>
            <a:r>
              <a:rPr lang="fr-FR" sz="2000" baseline="-25000" dirty="0"/>
              <a:t>50</a:t>
            </a:r>
            <a:r>
              <a:rPr lang="fr-FR" sz="2000" dirty="0"/>
              <a:t> est petite, plus le produit chimique et toxique, au contraire, plus elle est grande, moins le produit chimique est toxique.</a:t>
            </a:r>
          </a:p>
          <a:p>
            <a:pPr marL="0" indent="0">
              <a:buNone/>
            </a:pPr>
            <a:endParaRPr lang="fr-FR" sz="2000" dirty="0"/>
          </a:p>
          <a:p>
            <a:pPr marL="0" indent="0">
              <a:buNone/>
            </a:pPr>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29</a:t>
            </a:fld>
            <a:endParaRPr lang="fr-FR"/>
          </a:p>
        </p:txBody>
      </p:sp>
    </p:spTree>
    <p:extLst>
      <p:ext uri="{BB962C8B-B14F-4D97-AF65-F5344CB8AC3E}">
        <p14:creationId xmlns:p14="http://schemas.microsoft.com/office/powerpoint/2010/main" val="3258191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pPr marL="0" indent="0">
              <a:buNone/>
            </a:pPr>
            <a:r>
              <a:rPr lang="fr-FR" dirty="0"/>
              <a:t>2) </a:t>
            </a:r>
            <a:r>
              <a:rPr lang="fr-FR" u="sng" dirty="0"/>
              <a:t>Notions de décroissance radioactive</a:t>
            </a:r>
          </a:p>
          <a:p>
            <a:pPr algn="ctr"/>
            <a:r>
              <a:rPr lang="fr-FR" dirty="0"/>
              <a:t> N = N</a:t>
            </a:r>
            <a:r>
              <a:rPr lang="fr-FR" baseline="-25000" dirty="0"/>
              <a:t>0</a:t>
            </a:r>
            <a:r>
              <a:rPr lang="fr-FR" dirty="0"/>
              <a:t>.e</a:t>
            </a:r>
            <a:r>
              <a:rPr lang="fr-FR" baseline="30000" dirty="0"/>
              <a:t>-</a:t>
            </a:r>
            <a:r>
              <a:rPr lang="fr-FR" baseline="30000" dirty="0">
                <a:latin typeface="Symbol" pitchFamily="18" charset="2"/>
              </a:rPr>
              <a:t>l</a:t>
            </a:r>
            <a:r>
              <a:rPr lang="fr-FR" baseline="30000" dirty="0"/>
              <a:t>t</a:t>
            </a:r>
            <a:r>
              <a:rPr lang="fr-FR" dirty="0"/>
              <a:t> </a:t>
            </a:r>
          </a:p>
          <a:p>
            <a:pPr marL="0" indent="0">
              <a:buNone/>
            </a:pPr>
            <a:endParaRPr lang="fr-FR" sz="2400" dirty="0"/>
          </a:p>
          <a:p>
            <a:pPr marL="0" indent="0">
              <a:buNone/>
            </a:pPr>
            <a:r>
              <a:rPr lang="fr-FR" sz="2400" dirty="0"/>
              <a:t>Cette formule signifie qu'à un temps (t), le nombre d'atomes (N) est égal au nombre d'atomes initialement présents (N</a:t>
            </a:r>
            <a:r>
              <a:rPr lang="fr-FR" sz="2400" baseline="-25000" dirty="0"/>
              <a:t>0</a:t>
            </a:r>
            <a:r>
              <a:rPr lang="fr-FR" sz="2400" dirty="0"/>
              <a:t>)</a:t>
            </a:r>
            <a:r>
              <a:rPr lang="fr-FR" sz="2400" baseline="-25000" dirty="0"/>
              <a:t> </a:t>
            </a:r>
            <a:r>
              <a:rPr lang="fr-FR" sz="2400" dirty="0"/>
              <a:t>multiplié par l'exponentielle du facteur temps multiplié par la constante radioactive (</a:t>
            </a:r>
            <a:r>
              <a:rPr lang="fr-FR" sz="2400" dirty="0">
                <a:latin typeface="Symbol" pitchFamily="18" charset="2"/>
              </a:rPr>
              <a:t>l</a:t>
            </a:r>
            <a:r>
              <a:rPr lang="fr-FR" sz="2400" dirty="0"/>
              <a:t>).</a:t>
            </a:r>
            <a:endParaRPr lang="fr-FR" sz="2400" u="sng"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3</a:t>
            </a:fld>
            <a:endParaRPr lang="fr-FR"/>
          </a:p>
        </p:txBody>
      </p:sp>
    </p:spTree>
    <p:extLst>
      <p:ext uri="{BB962C8B-B14F-4D97-AF65-F5344CB8AC3E}">
        <p14:creationId xmlns:p14="http://schemas.microsoft.com/office/powerpoint/2010/main" val="672158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3688" y="1556792"/>
            <a:ext cx="6264696" cy="3634535"/>
          </a:xfrm>
        </p:spPr>
      </p:pic>
      <p:sp>
        <p:nvSpPr>
          <p:cNvPr id="4" name="Espace réservé du pied de page 3"/>
          <p:cNvSpPr>
            <a:spLocks noGrp="1"/>
          </p:cNvSpPr>
          <p:nvPr>
            <p:ph type="ftr" sz="quarter" idx="11"/>
          </p:nvPr>
        </p:nvSpPr>
        <p:spPr/>
        <p:txBody>
          <a:bodyPr/>
          <a:lstStyle/>
          <a:p>
            <a:r>
              <a:rPr lang="fr-FR" dirty="0"/>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30</a:t>
            </a:fld>
            <a:endParaRPr lang="fr-FR"/>
          </a:p>
        </p:txBody>
      </p:sp>
      <p:sp>
        <p:nvSpPr>
          <p:cNvPr id="7" name="Ellipse 6"/>
          <p:cNvSpPr/>
          <p:nvPr/>
        </p:nvSpPr>
        <p:spPr>
          <a:xfrm>
            <a:off x="1907704" y="3717032"/>
            <a:ext cx="1296144" cy="648072"/>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1187624" y="5301208"/>
            <a:ext cx="7272808" cy="646331"/>
          </a:xfrm>
          <a:prstGeom prst="rect">
            <a:avLst/>
          </a:prstGeom>
          <a:noFill/>
        </p:spPr>
        <p:txBody>
          <a:bodyPr wrap="square" rtlCol="0">
            <a:spAutoFit/>
          </a:bodyPr>
          <a:lstStyle/>
          <a:p>
            <a:r>
              <a:rPr lang="fr-FR" dirty="0"/>
              <a:t>Le produit B est plus toxique à faible dose que le produit A, par contre la dose létale du produit B et plus faible </a:t>
            </a:r>
          </a:p>
        </p:txBody>
      </p:sp>
    </p:spTree>
    <p:extLst>
      <p:ext uri="{BB962C8B-B14F-4D97-AF65-F5344CB8AC3E}">
        <p14:creationId xmlns:p14="http://schemas.microsoft.com/office/powerpoint/2010/main" val="298955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556713726"/>
              </p:ext>
            </p:extLst>
          </p:nvPr>
        </p:nvGraphicFramePr>
        <p:xfrm>
          <a:off x="395536" y="2348880"/>
          <a:ext cx="8229600" cy="29667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r>
                        <a:rPr lang="fr-FR" dirty="0"/>
                        <a:t>Produits</a:t>
                      </a:r>
                    </a:p>
                  </a:txBody>
                  <a:tcPr/>
                </a:tc>
                <a:tc>
                  <a:txBody>
                    <a:bodyPr/>
                    <a:lstStyle/>
                    <a:p>
                      <a:r>
                        <a:rPr lang="fr-FR" dirty="0"/>
                        <a:t>DL50  (mg/kg)</a:t>
                      </a:r>
                    </a:p>
                  </a:txBody>
                  <a:tcPr/>
                </a:tc>
                <a:extLst>
                  <a:ext uri="{0D108BD9-81ED-4DB2-BD59-A6C34878D82A}">
                    <a16:rowId xmlns:a16="http://schemas.microsoft.com/office/drawing/2014/main" val="10000"/>
                  </a:ext>
                </a:extLst>
              </a:tr>
              <a:tr h="370840">
                <a:tc>
                  <a:txBody>
                    <a:bodyPr/>
                    <a:lstStyle/>
                    <a:p>
                      <a:r>
                        <a:rPr lang="fr-FR" dirty="0"/>
                        <a:t>Aspirine</a:t>
                      </a:r>
                    </a:p>
                  </a:txBody>
                  <a:tcPr/>
                </a:tc>
                <a:tc>
                  <a:txBody>
                    <a:bodyPr/>
                    <a:lstStyle/>
                    <a:p>
                      <a:r>
                        <a:rPr lang="fr-FR" dirty="0"/>
                        <a:t>1750</a:t>
                      </a:r>
                    </a:p>
                  </a:txBody>
                  <a:tcPr/>
                </a:tc>
                <a:extLst>
                  <a:ext uri="{0D108BD9-81ED-4DB2-BD59-A6C34878D82A}">
                    <a16:rowId xmlns:a16="http://schemas.microsoft.com/office/drawing/2014/main" val="10001"/>
                  </a:ext>
                </a:extLst>
              </a:tr>
              <a:tr h="370840">
                <a:tc>
                  <a:txBody>
                    <a:bodyPr/>
                    <a:lstStyle/>
                    <a:p>
                      <a:r>
                        <a:rPr lang="fr-FR" dirty="0"/>
                        <a:t>Éthanol</a:t>
                      </a:r>
                    </a:p>
                  </a:txBody>
                  <a:tcPr/>
                </a:tc>
                <a:tc>
                  <a:txBody>
                    <a:bodyPr/>
                    <a:lstStyle/>
                    <a:p>
                      <a:r>
                        <a:rPr lang="fr-FR" dirty="0"/>
                        <a:t>1000</a:t>
                      </a:r>
                    </a:p>
                  </a:txBody>
                  <a:tcPr/>
                </a:tc>
                <a:extLst>
                  <a:ext uri="{0D108BD9-81ED-4DB2-BD59-A6C34878D82A}">
                    <a16:rowId xmlns:a16="http://schemas.microsoft.com/office/drawing/2014/main" val="10002"/>
                  </a:ext>
                </a:extLst>
              </a:tr>
              <a:tr h="370840">
                <a:tc>
                  <a:txBody>
                    <a:bodyPr/>
                    <a:lstStyle/>
                    <a:p>
                      <a:r>
                        <a:rPr lang="fr-FR" dirty="0"/>
                        <a:t>Morphine</a:t>
                      </a:r>
                    </a:p>
                  </a:txBody>
                  <a:tcPr/>
                </a:tc>
                <a:tc>
                  <a:txBody>
                    <a:bodyPr/>
                    <a:lstStyle/>
                    <a:p>
                      <a:r>
                        <a:rPr lang="fr-FR" dirty="0"/>
                        <a:t>500</a:t>
                      </a:r>
                    </a:p>
                  </a:txBody>
                  <a:tcPr/>
                </a:tc>
                <a:extLst>
                  <a:ext uri="{0D108BD9-81ED-4DB2-BD59-A6C34878D82A}">
                    <a16:rowId xmlns:a16="http://schemas.microsoft.com/office/drawing/2014/main" val="10003"/>
                  </a:ext>
                </a:extLst>
              </a:tr>
              <a:tr h="370840">
                <a:tc>
                  <a:txBody>
                    <a:bodyPr/>
                    <a:lstStyle/>
                    <a:p>
                      <a:r>
                        <a:rPr lang="fr-FR" dirty="0"/>
                        <a:t>Caféine</a:t>
                      </a:r>
                    </a:p>
                  </a:txBody>
                  <a:tcPr/>
                </a:tc>
                <a:tc>
                  <a:txBody>
                    <a:bodyPr/>
                    <a:lstStyle/>
                    <a:p>
                      <a:r>
                        <a:rPr lang="fr-FR" dirty="0"/>
                        <a:t>200</a:t>
                      </a:r>
                    </a:p>
                  </a:txBody>
                  <a:tcPr/>
                </a:tc>
                <a:extLst>
                  <a:ext uri="{0D108BD9-81ED-4DB2-BD59-A6C34878D82A}">
                    <a16:rowId xmlns:a16="http://schemas.microsoft.com/office/drawing/2014/main" val="10004"/>
                  </a:ext>
                </a:extLst>
              </a:tr>
              <a:tr h="370840">
                <a:tc>
                  <a:txBody>
                    <a:bodyPr/>
                    <a:lstStyle/>
                    <a:p>
                      <a:r>
                        <a:rPr lang="fr-FR" dirty="0"/>
                        <a:t>Héroïne</a:t>
                      </a:r>
                    </a:p>
                  </a:txBody>
                  <a:tcPr/>
                </a:tc>
                <a:tc>
                  <a:txBody>
                    <a:bodyPr/>
                    <a:lstStyle/>
                    <a:p>
                      <a:r>
                        <a:rPr lang="fr-FR" dirty="0"/>
                        <a:t>150</a:t>
                      </a:r>
                    </a:p>
                  </a:txBody>
                  <a:tcPr/>
                </a:tc>
                <a:extLst>
                  <a:ext uri="{0D108BD9-81ED-4DB2-BD59-A6C34878D82A}">
                    <a16:rowId xmlns:a16="http://schemas.microsoft.com/office/drawing/2014/main" val="10005"/>
                  </a:ext>
                </a:extLst>
              </a:tr>
              <a:tr h="370840">
                <a:tc>
                  <a:txBody>
                    <a:bodyPr/>
                    <a:lstStyle/>
                    <a:p>
                      <a:r>
                        <a:rPr lang="fr-FR" dirty="0"/>
                        <a:t>Nicotine</a:t>
                      </a:r>
                    </a:p>
                  </a:txBody>
                  <a:tcPr/>
                </a:tc>
                <a:tc>
                  <a:txBody>
                    <a:bodyPr/>
                    <a:lstStyle/>
                    <a:p>
                      <a:r>
                        <a:rPr lang="fr-FR" dirty="0"/>
                        <a:t>2</a:t>
                      </a:r>
                    </a:p>
                  </a:txBody>
                  <a:tcPr/>
                </a:tc>
                <a:extLst>
                  <a:ext uri="{0D108BD9-81ED-4DB2-BD59-A6C34878D82A}">
                    <a16:rowId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Strychnine</a:t>
                      </a:r>
                    </a:p>
                  </a:txBody>
                  <a:tcPr/>
                </a:tc>
                <a:tc>
                  <a:txBody>
                    <a:bodyPr/>
                    <a:lstStyle/>
                    <a:p>
                      <a:r>
                        <a:rPr lang="fr-FR" dirty="0"/>
                        <a:t>0,8</a:t>
                      </a:r>
                    </a:p>
                  </a:txBody>
                  <a:tcPr/>
                </a:tc>
                <a:extLst>
                  <a:ext uri="{0D108BD9-81ED-4DB2-BD59-A6C34878D82A}">
                    <a16:rowId xmlns:a16="http://schemas.microsoft.com/office/drawing/2014/main" val="10007"/>
                  </a:ext>
                </a:extLst>
              </a:tr>
            </a:tbl>
          </a:graphicData>
        </a:graphic>
      </p:graphicFrame>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31</a:t>
            </a:fld>
            <a:endParaRPr lang="fr-FR"/>
          </a:p>
        </p:txBody>
      </p:sp>
      <p:sp>
        <p:nvSpPr>
          <p:cNvPr id="7" name="ZoneTexte 6"/>
          <p:cNvSpPr txBox="1"/>
          <p:nvPr/>
        </p:nvSpPr>
        <p:spPr>
          <a:xfrm>
            <a:off x="539552" y="1556792"/>
            <a:ext cx="7848872" cy="369332"/>
          </a:xfrm>
          <a:prstGeom prst="rect">
            <a:avLst/>
          </a:prstGeom>
          <a:noFill/>
        </p:spPr>
        <p:txBody>
          <a:bodyPr wrap="square" rtlCol="0">
            <a:spAutoFit/>
          </a:bodyPr>
          <a:lstStyle/>
          <a:p>
            <a:r>
              <a:rPr lang="fr-FR" dirty="0"/>
              <a:t>Exemple de DL 50 pour certains produits</a:t>
            </a:r>
          </a:p>
        </p:txBody>
      </p:sp>
    </p:spTree>
    <p:extLst>
      <p:ext uri="{BB962C8B-B14F-4D97-AF65-F5344CB8AC3E}">
        <p14:creationId xmlns:p14="http://schemas.microsoft.com/office/powerpoint/2010/main" val="3220298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pPr marL="0" indent="0">
              <a:buNone/>
            </a:pPr>
            <a:r>
              <a:rPr lang="fr-FR" sz="2000" u="sng" dirty="0"/>
              <a:t>Identification des substances responsables du cancer</a:t>
            </a:r>
          </a:p>
          <a:p>
            <a:pPr marL="0" indent="0">
              <a:buNone/>
            </a:pPr>
            <a:endParaRPr lang="fr-FR" sz="2000" u="sng" dirty="0"/>
          </a:p>
          <a:p>
            <a:pPr marL="0" indent="0">
              <a:buNone/>
            </a:pPr>
            <a:r>
              <a:rPr lang="fr-FR" sz="2000" dirty="0"/>
              <a:t>La toxicologie étudie les effets de produits chimiques toxiques sur la santé humaine , alors que l’épidémiologie étudie les effets des produits toxiques et des maladies sur les populations humaines.</a:t>
            </a:r>
          </a:p>
          <a:p>
            <a:pPr marL="0" indent="0">
              <a:buNone/>
            </a:pPr>
            <a:r>
              <a:rPr lang="fr-FR" sz="2000" dirty="0"/>
              <a:t>L’épidémiologie et peut-être plus représentative que la toxicologie mais la toxicologie peut être plus précise.(tableau ci-après)</a:t>
            </a:r>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32</a:t>
            </a:fld>
            <a:endParaRPr lang="fr-FR"/>
          </a:p>
        </p:txBody>
      </p:sp>
    </p:spTree>
    <p:extLst>
      <p:ext uri="{BB962C8B-B14F-4D97-AF65-F5344CB8AC3E}">
        <p14:creationId xmlns:p14="http://schemas.microsoft.com/office/powerpoint/2010/main" val="2773935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2855352953"/>
              </p:ext>
            </p:extLst>
          </p:nvPr>
        </p:nvGraphicFramePr>
        <p:xfrm>
          <a:off x="457200" y="1600200"/>
          <a:ext cx="8229600" cy="367792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r>
                        <a:rPr lang="fr-FR" dirty="0"/>
                        <a:t>Épidémiologie </a:t>
                      </a:r>
                    </a:p>
                  </a:txBody>
                  <a:tcPr/>
                </a:tc>
                <a:tc>
                  <a:txBody>
                    <a:bodyPr/>
                    <a:lstStyle/>
                    <a:p>
                      <a:r>
                        <a:rPr lang="fr-FR" dirty="0"/>
                        <a:t>Toxicologie</a:t>
                      </a:r>
                    </a:p>
                  </a:txBody>
                  <a:tcPr/>
                </a:tc>
                <a:tc>
                  <a:txBody>
                    <a:bodyPr/>
                    <a:lstStyle/>
                    <a:p>
                      <a:r>
                        <a:rPr lang="fr-FR"/>
                        <a:t>Le plus efficace</a:t>
                      </a:r>
                      <a:endParaRPr lang="fr-FR" dirty="0"/>
                    </a:p>
                  </a:txBody>
                  <a:tcPr/>
                </a:tc>
                <a:extLst>
                  <a:ext uri="{0D108BD9-81ED-4DB2-BD59-A6C34878D82A}">
                    <a16:rowId xmlns:a16="http://schemas.microsoft.com/office/drawing/2014/main" val="10000"/>
                  </a:ext>
                </a:extLst>
              </a:tr>
              <a:tr h="370840">
                <a:tc>
                  <a:txBody>
                    <a:bodyPr/>
                    <a:lstStyle/>
                    <a:p>
                      <a:r>
                        <a:rPr lang="fr-FR" baseline="0" dirty="0"/>
                        <a:t>Sujets humains</a:t>
                      </a:r>
                      <a:endParaRPr lang="fr-FR" dirty="0"/>
                    </a:p>
                  </a:txBody>
                  <a:tcPr/>
                </a:tc>
                <a:tc>
                  <a:txBody>
                    <a:bodyPr/>
                    <a:lstStyle/>
                    <a:p>
                      <a:r>
                        <a:rPr lang="fr-FR" dirty="0"/>
                        <a:t>Sujets animaux</a:t>
                      </a:r>
                    </a:p>
                  </a:txBody>
                  <a:tcPr/>
                </a:tc>
                <a:tc>
                  <a:txBody>
                    <a:bodyPr/>
                    <a:lstStyle/>
                    <a:p>
                      <a:r>
                        <a:rPr lang="fr-FR" dirty="0"/>
                        <a:t>épidémiologie</a:t>
                      </a:r>
                    </a:p>
                  </a:txBody>
                  <a:tcPr/>
                </a:tc>
                <a:extLst>
                  <a:ext uri="{0D108BD9-81ED-4DB2-BD59-A6C34878D82A}">
                    <a16:rowId xmlns:a16="http://schemas.microsoft.com/office/drawing/2014/main" val="10001"/>
                  </a:ext>
                </a:extLst>
              </a:tr>
              <a:tr h="370840">
                <a:tc>
                  <a:txBody>
                    <a:bodyPr/>
                    <a:lstStyle/>
                    <a:p>
                      <a:r>
                        <a:rPr lang="fr-FR" dirty="0"/>
                        <a:t>Exposition à de multiples produits chimiques</a:t>
                      </a:r>
                    </a:p>
                  </a:txBody>
                  <a:tcPr/>
                </a:tc>
                <a:tc>
                  <a:txBody>
                    <a:bodyPr/>
                    <a:lstStyle/>
                    <a:p>
                      <a:r>
                        <a:rPr lang="fr-FR" dirty="0"/>
                        <a:t>Exposition à un seul</a:t>
                      </a:r>
                      <a:r>
                        <a:rPr lang="fr-FR" baseline="0" dirty="0"/>
                        <a:t> </a:t>
                      </a:r>
                      <a:r>
                        <a:rPr lang="fr-FR" dirty="0"/>
                        <a:t>produit chimique</a:t>
                      </a:r>
                    </a:p>
                  </a:txBody>
                  <a:tcPr/>
                </a:tc>
                <a:tc>
                  <a:txBody>
                    <a:bodyPr/>
                    <a:lstStyle/>
                    <a:p>
                      <a:r>
                        <a:rPr lang="fr-FR" dirty="0"/>
                        <a:t>toxicologie</a:t>
                      </a:r>
                    </a:p>
                  </a:txBody>
                  <a:tcPr/>
                </a:tc>
                <a:extLst>
                  <a:ext uri="{0D108BD9-81ED-4DB2-BD59-A6C34878D82A}">
                    <a16:rowId xmlns:a16="http://schemas.microsoft.com/office/drawing/2014/main" val="10002"/>
                  </a:ext>
                </a:extLst>
              </a:tr>
              <a:tr h="370840">
                <a:tc>
                  <a:txBody>
                    <a:bodyPr/>
                    <a:lstStyle/>
                    <a:p>
                      <a:r>
                        <a:rPr lang="fr-FR" dirty="0"/>
                        <a:t>Étude</a:t>
                      </a:r>
                      <a:r>
                        <a:rPr lang="fr-FR" baseline="0" dirty="0"/>
                        <a:t> rétrospective</a:t>
                      </a:r>
                      <a:endParaRPr lang="fr-FR" dirty="0"/>
                    </a:p>
                  </a:txBody>
                  <a:tcPr/>
                </a:tc>
                <a:tc>
                  <a:txBody>
                    <a:bodyPr/>
                    <a:lstStyle/>
                    <a:p>
                      <a:r>
                        <a:rPr lang="fr-FR" dirty="0"/>
                        <a:t>prospective</a:t>
                      </a:r>
                    </a:p>
                  </a:txBody>
                  <a:tcPr/>
                </a:tc>
                <a:tc>
                  <a:txBody>
                    <a:bodyPr/>
                    <a:lstStyle/>
                    <a:p>
                      <a:r>
                        <a:rPr lang="fr-FR" dirty="0"/>
                        <a:t>toxicologie</a:t>
                      </a:r>
                    </a:p>
                  </a:txBody>
                  <a:tcPr/>
                </a:tc>
                <a:extLst>
                  <a:ext uri="{0D108BD9-81ED-4DB2-BD59-A6C34878D82A}">
                    <a16:rowId xmlns:a16="http://schemas.microsoft.com/office/drawing/2014/main" val="10003"/>
                  </a:ext>
                </a:extLst>
              </a:tr>
              <a:tr h="370840">
                <a:tc>
                  <a:txBody>
                    <a:bodyPr/>
                    <a:lstStyle/>
                    <a:p>
                      <a:r>
                        <a:rPr lang="fr-FR" dirty="0"/>
                        <a:t>Dosages imprécis</a:t>
                      </a:r>
                    </a:p>
                  </a:txBody>
                  <a:tcPr/>
                </a:tc>
                <a:tc>
                  <a:txBody>
                    <a:bodyPr/>
                    <a:lstStyle/>
                    <a:p>
                      <a:r>
                        <a:rPr lang="fr-FR" dirty="0"/>
                        <a:t>Dosages contrôlés</a:t>
                      </a:r>
                    </a:p>
                  </a:txBody>
                  <a:tcPr/>
                </a:tc>
                <a:tc>
                  <a:txBody>
                    <a:bodyPr/>
                    <a:lstStyle/>
                    <a:p>
                      <a:r>
                        <a:rPr lang="fr-FR" dirty="0"/>
                        <a:t>toxicologie</a:t>
                      </a:r>
                    </a:p>
                  </a:txBody>
                  <a:tcPr/>
                </a:tc>
                <a:extLst>
                  <a:ext uri="{0D108BD9-81ED-4DB2-BD59-A6C34878D82A}">
                    <a16:rowId xmlns:a16="http://schemas.microsoft.com/office/drawing/2014/main" val="10004"/>
                  </a:ext>
                </a:extLst>
              </a:tr>
              <a:tr h="370840">
                <a:tc>
                  <a:txBody>
                    <a:bodyPr/>
                    <a:lstStyle/>
                    <a:p>
                      <a:r>
                        <a:rPr lang="fr-FR" dirty="0"/>
                        <a:t>Groupes exposés génétiquement variés</a:t>
                      </a:r>
                    </a:p>
                  </a:txBody>
                  <a:tcPr/>
                </a:tc>
                <a:tc>
                  <a:txBody>
                    <a:bodyPr/>
                    <a:lstStyle/>
                    <a:p>
                      <a:r>
                        <a:rPr lang="fr-FR" dirty="0"/>
                        <a:t>Groupes exposés génétiquement homogènes</a:t>
                      </a:r>
                    </a:p>
                  </a:txBody>
                  <a:tcPr/>
                </a:tc>
                <a:tc>
                  <a:txBody>
                    <a:bodyPr/>
                    <a:lstStyle/>
                    <a:p>
                      <a:r>
                        <a:rPr lang="fr-FR" dirty="0"/>
                        <a:t>épidémiologie</a:t>
                      </a:r>
                    </a:p>
                  </a:txBody>
                  <a:tcPr/>
                </a:tc>
                <a:extLst>
                  <a:ext uri="{0D108BD9-81ED-4DB2-BD59-A6C34878D82A}">
                    <a16:rowId xmlns:a16="http://schemas.microsoft.com/office/drawing/2014/main" val="10005"/>
                  </a:ext>
                </a:extLst>
              </a:tr>
              <a:tr h="370840">
                <a:tc>
                  <a:txBody>
                    <a:bodyPr/>
                    <a:lstStyle/>
                    <a:p>
                      <a:r>
                        <a:rPr lang="fr-FR" dirty="0"/>
                        <a:t>Échantillon de 100 à 10.000 individus</a:t>
                      </a:r>
                    </a:p>
                  </a:txBody>
                  <a:tcPr/>
                </a:tc>
                <a:tc>
                  <a:txBody>
                    <a:bodyPr/>
                    <a:lstStyle/>
                    <a:p>
                      <a:r>
                        <a:rPr lang="fr-FR" dirty="0"/>
                        <a:t>Échantillon de 10 à 100 individus</a:t>
                      </a:r>
                    </a:p>
                  </a:txBody>
                  <a:tcPr/>
                </a:tc>
                <a:tc>
                  <a:txBody>
                    <a:bodyPr/>
                    <a:lstStyle/>
                    <a:p>
                      <a:r>
                        <a:rPr lang="fr-FR" dirty="0"/>
                        <a:t>épidémiologie</a:t>
                      </a:r>
                    </a:p>
                  </a:txBody>
                  <a:tcPr/>
                </a:tc>
                <a:extLst>
                  <a:ext uri="{0D108BD9-81ED-4DB2-BD59-A6C34878D82A}">
                    <a16:rowId xmlns:a16="http://schemas.microsoft.com/office/drawing/2014/main" val="10006"/>
                  </a:ext>
                </a:extLst>
              </a:tr>
            </a:tbl>
          </a:graphicData>
        </a:graphic>
      </p:graphicFrame>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33</a:t>
            </a:fld>
            <a:endParaRPr lang="fr-FR"/>
          </a:p>
        </p:txBody>
      </p:sp>
    </p:spTree>
    <p:extLst>
      <p:ext uri="{BB962C8B-B14F-4D97-AF65-F5344CB8AC3E}">
        <p14:creationId xmlns:p14="http://schemas.microsoft.com/office/powerpoint/2010/main" val="4455545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pPr marL="0" indent="0">
              <a:buNone/>
            </a:pPr>
            <a:r>
              <a:rPr lang="fr-FR" sz="2000" dirty="0"/>
              <a:t>Auparavant on croyait que le paradigme de la dilution pouvait permettre de se débarrasser de la pollution. (Paradigme : compréhension généralement acceptée de la manière dont un aspect du monde fonctionne.)</a:t>
            </a:r>
          </a:p>
          <a:p>
            <a:pPr marL="0" indent="0">
              <a:buNone/>
            </a:pPr>
            <a:r>
              <a:rPr lang="fr-FR" sz="2000" dirty="0"/>
              <a:t>Ce paradigme à la vie dure. Maintenant on parle, d’un effet boomerang: ce qui veut dire : ce que vous jetez peut revenir et vous blessez.</a:t>
            </a:r>
          </a:p>
          <a:p>
            <a:pPr marL="0" indent="0">
              <a:buNone/>
            </a:pPr>
            <a:endParaRPr lang="fr-FR" sz="2000" dirty="0"/>
          </a:p>
          <a:p>
            <a:pPr marL="0" indent="0">
              <a:buNone/>
            </a:pPr>
            <a:r>
              <a:rPr lang="fr-FR" sz="2000" dirty="0"/>
              <a:t>Le DDT  est un exemple d’effet boomerang , et a permis le développement de l’ </a:t>
            </a:r>
            <a:r>
              <a:rPr lang="fr-FR" sz="2000" dirty="0" err="1"/>
              <a:t>écotoxicologie</a:t>
            </a:r>
            <a:r>
              <a:rPr lang="fr-FR" sz="2000" dirty="0"/>
              <a:t> (étude des agents de contamination dans la biosphère, y compris leurs effets nocifs sur les écosystèmes)</a:t>
            </a:r>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34</a:t>
            </a:fld>
            <a:endParaRPr lang="fr-FR"/>
          </a:p>
        </p:txBody>
      </p:sp>
    </p:spTree>
    <p:extLst>
      <p:ext uri="{BB962C8B-B14F-4D97-AF65-F5344CB8AC3E}">
        <p14:creationId xmlns:p14="http://schemas.microsoft.com/office/powerpoint/2010/main" val="3976332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lstStyle/>
          <a:p>
            <a:pPr marL="0" indent="0">
              <a:buNone/>
            </a:pPr>
            <a:r>
              <a:rPr lang="fr-FR" dirty="0"/>
              <a:t>L’effet de serre ( v . Les effluents gazeux)</a:t>
            </a:r>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35</a:t>
            </a:fld>
            <a:endParaRPr lang="fr-FR"/>
          </a:p>
        </p:txBody>
      </p:sp>
    </p:spTree>
    <p:extLst>
      <p:ext uri="{BB962C8B-B14F-4D97-AF65-F5344CB8AC3E}">
        <p14:creationId xmlns:p14="http://schemas.microsoft.com/office/powerpoint/2010/main" val="1633950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pPr marL="0" indent="0">
              <a:buNone/>
            </a:pPr>
            <a:r>
              <a:rPr lang="fr-FR" sz="2000" dirty="0"/>
              <a:t>Modèles mathématiques pour le réchauffement climatique</a:t>
            </a:r>
          </a:p>
          <a:p>
            <a:pPr marL="0" indent="0">
              <a:buNone/>
            </a:pPr>
            <a:endParaRPr lang="fr-FR" sz="2000" dirty="0"/>
          </a:p>
          <a:p>
            <a:pPr marL="0" indent="0">
              <a:buNone/>
            </a:pPr>
            <a:endParaRPr lang="fr-FR" sz="2000"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36</a:t>
            </a:fld>
            <a:endParaRPr lang="fr-FR"/>
          </a:p>
        </p:txBody>
      </p:sp>
    </p:spTree>
    <p:extLst>
      <p:ext uri="{BB962C8B-B14F-4D97-AF65-F5344CB8AC3E}">
        <p14:creationId xmlns:p14="http://schemas.microsoft.com/office/powerpoint/2010/main" val="1796704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lstStyle/>
          <a:p>
            <a:pPr algn="ctr"/>
            <a:endParaRPr lang="fr-FR" dirty="0">
              <a:solidFill>
                <a:srgbClr val="FF0000"/>
              </a:solidFill>
            </a:endParaRPr>
          </a:p>
          <a:p>
            <a:pPr algn="ctr"/>
            <a:endParaRPr lang="fr-FR" dirty="0">
              <a:solidFill>
                <a:srgbClr val="FF0000"/>
              </a:solidFill>
            </a:endParaRPr>
          </a:p>
          <a:p>
            <a:pPr algn="ctr"/>
            <a:endParaRPr lang="fr-FR" dirty="0">
              <a:solidFill>
                <a:srgbClr val="FF0000"/>
              </a:solidFill>
            </a:endParaRPr>
          </a:p>
          <a:p>
            <a:pPr algn="ctr"/>
            <a:r>
              <a:rPr lang="fr-FR" dirty="0">
                <a:solidFill>
                  <a:srgbClr val="FF0000"/>
                </a:solidFill>
              </a:rPr>
              <a:t>Pollutions « biologiques » </a:t>
            </a:r>
          </a:p>
          <a:p>
            <a:pPr algn="ctr"/>
            <a:r>
              <a:rPr lang="fr-FR" dirty="0">
                <a:solidFill>
                  <a:srgbClr val="FF0000"/>
                </a:solidFill>
              </a:rPr>
              <a:t>Eutrophisation</a:t>
            </a:r>
          </a:p>
          <a:p>
            <a:pPr marL="0" indent="0">
              <a:buNone/>
            </a:pPr>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37</a:t>
            </a:fld>
            <a:endParaRPr lang="fr-FR"/>
          </a:p>
        </p:txBody>
      </p:sp>
    </p:spTree>
    <p:extLst>
      <p:ext uri="{BB962C8B-B14F-4D97-AF65-F5344CB8AC3E}">
        <p14:creationId xmlns:p14="http://schemas.microsoft.com/office/powerpoint/2010/main" val="1355457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38</a:t>
            </a:fld>
            <a:endParaRPr lang="fr-F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1700808"/>
            <a:ext cx="5976664" cy="3999594"/>
          </a:xfrm>
          <a:prstGeom prst="rect">
            <a:avLst/>
          </a:prstGeom>
        </p:spPr>
      </p:pic>
    </p:spTree>
    <p:extLst>
      <p:ext uri="{BB962C8B-B14F-4D97-AF65-F5344CB8AC3E}">
        <p14:creationId xmlns:p14="http://schemas.microsoft.com/office/powerpoint/2010/main" val="12633353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lstStyle/>
          <a:p>
            <a:pPr marL="0" indent="0">
              <a:buNone/>
            </a:pPr>
            <a:r>
              <a:rPr lang="fr-FR" sz="2000" u="sng" dirty="0"/>
              <a:t>Causes  de l’eutrophisation</a:t>
            </a:r>
          </a:p>
          <a:p>
            <a:pPr marL="0" indent="0">
              <a:buNone/>
            </a:pPr>
            <a:endParaRPr lang="fr-FR" sz="2000" u="sng" dirty="0"/>
          </a:p>
          <a:p>
            <a:r>
              <a:rPr lang="fr-FR" sz="2000" dirty="0"/>
              <a:t>Apport excessif de nutriments dans un écosystème : carbone (carbonates, hydrogénocarbonates, matière organique,..) , azote  (NO</a:t>
            </a:r>
            <a:r>
              <a:rPr lang="fr-FR" sz="2000" baseline="-25000" dirty="0"/>
              <a:t>3</a:t>
            </a:r>
            <a:r>
              <a:rPr lang="fr-FR" sz="2000" baseline="30000" dirty="0"/>
              <a:t>-</a:t>
            </a:r>
            <a:r>
              <a:rPr lang="fr-FR" sz="2000" dirty="0"/>
              <a:t>,…), phosphore (</a:t>
            </a:r>
            <a:r>
              <a:rPr lang="fr-FR" sz="2000" dirty="0" err="1"/>
              <a:t>orthophosphates</a:t>
            </a:r>
            <a:r>
              <a:rPr lang="fr-FR" sz="2000" dirty="0"/>
              <a:t>, </a:t>
            </a:r>
            <a:r>
              <a:rPr lang="fr-FR" sz="2000" dirty="0" err="1"/>
              <a:t>polyphosphates</a:t>
            </a:r>
            <a:r>
              <a:rPr lang="fr-FR" sz="2000" dirty="0"/>
              <a:t>,…) (le P est un élément limitant , à faible dose il peut induire l’eutrophisation)</a:t>
            </a:r>
          </a:p>
          <a:p>
            <a:pPr marL="0" indent="0">
              <a:buNone/>
            </a:pPr>
            <a:r>
              <a:rPr lang="fr-FR" sz="2000" u="sng" dirty="0"/>
              <a:t> </a:t>
            </a:r>
          </a:p>
          <a:p>
            <a:pPr marL="0" indent="0">
              <a:buNone/>
            </a:pPr>
            <a:endParaRPr lang="fr-FR" sz="2000"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39</a:t>
            </a:fld>
            <a:endParaRPr lang="fr-FR"/>
          </a:p>
        </p:txBody>
      </p:sp>
    </p:spTree>
    <p:extLst>
      <p:ext uri="{BB962C8B-B14F-4D97-AF65-F5344CB8AC3E}">
        <p14:creationId xmlns:p14="http://schemas.microsoft.com/office/powerpoint/2010/main" val="3290951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fontScale="70000" lnSpcReduction="20000"/>
          </a:bodyPr>
          <a:lstStyle/>
          <a:p>
            <a:pPr marL="0" indent="0">
              <a:buNone/>
            </a:pPr>
            <a:r>
              <a:rPr lang="fr-FR" b="1" u="sng" dirty="0"/>
              <a:t>La période radioactive </a:t>
            </a:r>
          </a:p>
          <a:p>
            <a:pPr marL="0" indent="0">
              <a:buNone/>
            </a:pPr>
            <a:endParaRPr lang="fr-FR" dirty="0"/>
          </a:p>
          <a:p>
            <a:pPr marL="0" indent="0">
              <a:buNone/>
            </a:pPr>
            <a:r>
              <a:rPr lang="fr-FR" dirty="0"/>
              <a:t>Le temps nécessaire à ce que cette activité diminue de moitié est appelé la période. Elle peut s'étendre de quelques </a:t>
            </a:r>
            <a:r>
              <a:rPr lang="fr-FR" u="sng" dirty="0"/>
              <a:t>fractions de seconde à plusieurs milliards d'années</a:t>
            </a:r>
            <a:r>
              <a:rPr lang="fr-FR" dirty="0"/>
              <a:t>.</a:t>
            </a:r>
          </a:p>
          <a:p>
            <a:pPr marL="0" indent="0">
              <a:buNone/>
            </a:pPr>
            <a:endParaRPr lang="fr-FR" dirty="0"/>
          </a:p>
          <a:p>
            <a:pPr marL="0" indent="0">
              <a:buNone/>
            </a:pPr>
            <a:r>
              <a:rPr lang="fr-FR" dirty="0"/>
              <a:t>Elle exprime le temps au bout duquel la moitié des atomes d'une source donnée de </a:t>
            </a:r>
            <a:r>
              <a:rPr lang="fr-FR" dirty="0" err="1"/>
              <a:t>radioisotopes</a:t>
            </a:r>
            <a:r>
              <a:rPr lang="fr-FR" dirty="0"/>
              <a:t> a disparu.</a:t>
            </a:r>
          </a:p>
          <a:p>
            <a:pPr marL="0" indent="0">
              <a:buNone/>
            </a:pPr>
            <a:r>
              <a:rPr lang="fr-FR" dirty="0"/>
              <a:t> </a:t>
            </a:r>
          </a:p>
          <a:p>
            <a:pPr marL="0" indent="0">
              <a:buNone/>
            </a:pPr>
            <a:r>
              <a:rPr lang="fr-FR" dirty="0"/>
              <a:t>                                                       T = 0.693 / </a:t>
            </a:r>
            <a:r>
              <a:rPr lang="fr-FR" dirty="0">
                <a:latin typeface="Symbol" pitchFamily="18" charset="2"/>
              </a:rPr>
              <a:t>l</a:t>
            </a:r>
            <a:br>
              <a:rPr lang="fr-FR" dirty="0"/>
            </a:br>
            <a:r>
              <a:rPr lang="fr-FR" dirty="0"/>
              <a:t> </a:t>
            </a:r>
          </a:p>
          <a:p>
            <a:pPr marL="0" indent="0">
              <a:buNone/>
            </a:pPr>
            <a:r>
              <a:rPr lang="fr-FR" dirty="0"/>
              <a:t> Cette formule, déduite de la précédente, montre que la période radioactive (T) dépend de la constante radioactive. Elle lui est inversement proportionnelle selon un facteur égal au </a:t>
            </a:r>
            <a:r>
              <a:rPr lang="fr-FR" i="1" dirty="0"/>
              <a:t>ln 2 soit 0.693</a:t>
            </a:r>
            <a:r>
              <a:rPr lang="fr-FR" dirty="0"/>
              <a:t>.</a:t>
            </a:r>
          </a:p>
          <a:p>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4</a:t>
            </a:fld>
            <a:endParaRPr lang="fr-FR"/>
          </a:p>
        </p:txBody>
      </p:sp>
    </p:spTree>
    <p:extLst>
      <p:ext uri="{BB962C8B-B14F-4D97-AF65-F5344CB8AC3E}">
        <p14:creationId xmlns:p14="http://schemas.microsoft.com/office/powerpoint/2010/main" val="41257811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fontScale="32500" lnSpcReduction="20000"/>
          </a:bodyPr>
          <a:lstStyle/>
          <a:p>
            <a:pPr marL="0" indent="0">
              <a:buNone/>
            </a:pPr>
            <a:r>
              <a:rPr lang="fr-FR" sz="6200" u="sng" dirty="0"/>
              <a:t>Le processus </a:t>
            </a:r>
          </a:p>
          <a:p>
            <a:pPr marL="0" indent="0">
              <a:buNone/>
            </a:pPr>
            <a:endParaRPr lang="fr-FR" dirty="0"/>
          </a:p>
          <a:p>
            <a:r>
              <a:rPr lang="fr-FR" sz="4500" dirty="0"/>
              <a:t>des nutriments, notamment les phosphates et les nitrates issus de l'agriculture, sont déversés en grande quantité dans le milieu aquatique ; </a:t>
            </a:r>
          </a:p>
          <a:p>
            <a:r>
              <a:rPr lang="fr-FR" sz="4500" dirty="0"/>
              <a:t>les eaux ainsi enrichies permettent la multiplication rapide des végétaux aquatiques, en particulier la prolifération d'algues, (efflorescence algale, ou </a:t>
            </a:r>
            <a:r>
              <a:rPr lang="fr-FR" sz="4500" i="1" dirty="0"/>
              <a:t>bloom</a:t>
            </a:r>
            <a:r>
              <a:rPr lang="fr-FR" sz="4500" dirty="0"/>
              <a:t>) ; </a:t>
            </a:r>
          </a:p>
          <a:p>
            <a:r>
              <a:rPr lang="fr-FR" sz="4500" dirty="0"/>
              <a:t>le stock de oxygène étant très limité dans l'eau (environ 30 fois moins que dans le même volume d'air), celui-ci est rapidement épuisé lors des périodes pendant lesquelles la respiration des organismes et la décomposition des matières produites excède la production par photosynthèse et les échanges possibles avec l'oxygène atmosphérique. </a:t>
            </a:r>
          </a:p>
          <a:p>
            <a:r>
              <a:rPr lang="fr-FR" sz="4500" dirty="0"/>
              <a:t>développement éventuel de plantes flottantes — telles les lentilles d'eau </a:t>
            </a:r>
            <a:r>
              <a:rPr lang="fr-FR" sz="4500" i="1" dirty="0"/>
              <a:t>(</a:t>
            </a:r>
            <a:r>
              <a:rPr lang="fr-FR" sz="4500" i="1" dirty="0" err="1"/>
              <a:t>Lemna</a:t>
            </a:r>
            <a:r>
              <a:rPr lang="fr-FR" sz="4500" i="1" dirty="0"/>
              <a:t> </a:t>
            </a:r>
            <a:r>
              <a:rPr lang="fr-FR" sz="4500" i="1" dirty="0" err="1"/>
              <a:t>sp</a:t>
            </a:r>
            <a:r>
              <a:rPr lang="fr-FR" sz="4500" i="1" dirty="0"/>
              <a:t>.)</a:t>
            </a:r>
            <a:r>
              <a:rPr lang="fr-FR" sz="4500" dirty="0"/>
              <a:t>, empêche le passage de la lumière donc la photosynthèse dans les couches d'eau inférieures, et gêne également les échanges avec l'atmosphère ; </a:t>
            </a:r>
          </a:p>
          <a:p>
            <a:r>
              <a:rPr lang="fr-FR" sz="4500" dirty="0"/>
              <a:t>le milieu devient alors facilement hypoxique puis anoxique, favorable à l'apparition de composés réducteurs et de gaz délétères (mercaptans, méthane). </a:t>
            </a:r>
          </a:p>
          <a:p>
            <a:r>
              <a:rPr lang="fr-FR" sz="4500" dirty="0"/>
              <a:t>il peut en résulter la mort d'organismes aquatiques aérobies — insectes, crustacés, poissons, mais aussi végétaux —, dont la décomposition, consommatrice d'oxygène, amplifie le déséquilibre </a:t>
            </a:r>
          </a:p>
          <a:p>
            <a:endParaRPr lang="fr-FR" sz="4500"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40</a:t>
            </a:fld>
            <a:endParaRPr lang="fr-FR"/>
          </a:p>
        </p:txBody>
      </p:sp>
    </p:spTree>
    <p:extLst>
      <p:ext uri="{BB962C8B-B14F-4D97-AF65-F5344CB8AC3E}">
        <p14:creationId xmlns:p14="http://schemas.microsoft.com/office/powerpoint/2010/main" val="1166047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41</a:t>
            </a:fld>
            <a:endParaRPr lang="fr-FR"/>
          </a:p>
        </p:txBody>
      </p:sp>
      <p:pic>
        <p:nvPicPr>
          <p:cNvPr id="8" name="Espace réservé du contenu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5616" y="1988840"/>
            <a:ext cx="6768752" cy="3672408"/>
          </a:xfrm>
        </p:spPr>
      </p:pic>
    </p:spTree>
    <p:extLst>
      <p:ext uri="{BB962C8B-B14F-4D97-AF65-F5344CB8AC3E}">
        <p14:creationId xmlns:p14="http://schemas.microsoft.com/office/powerpoint/2010/main" val="2102363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fontScale="62500" lnSpcReduction="20000"/>
          </a:bodyPr>
          <a:lstStyle/>
          <a:p>
            <a:pPr marL="0" indent="0">
              <a:buNone/>
            </a:pPr>
            <a:r>
              <a:rPr lang="fr-FR" u="sng" dirty="0"/>
              <a:t>Effets de l’eutrophisation </a:t>
            </a:r>
          </a:p>
          <a:p>
            <a:pPr marL="0" indent="0">
              <a:buNone/>
            </a:pPr>
            <a:endParaRPr lang="fr-FR" dirty="0"/>
          </a:p>
          <a:p>
            <a:r>
              <a:rPr lang="fr-FR" dirty="0"/>
              <a:t>augmentation de la biomasse algale ; </a:t>
            </a:r>
          </a:p>
          <a:p>
            <a:r>
              <a:rPr lang="fr-FR" dirty="0"/>
              <a:t>augmentation de la biomasse du zooplancton mucilagineux ; </a:t>
            </a:r>
          </a:p>
          <a:p>
            <a:r>
              <a:rPr lang="fr-FR" dirty="0"/>
              <a:t>dégradation des qualités organoleptiques de l'eau (aspect, couleur, odeur, saveur) ; </a:t>
            </a:r>
          </a:p>
          <a:p>
            <a:r>
              <a:rPr lang="fr-FR" dirty="0"/>
              <a:t>envasement plus rapide, et apparition de vase putride, sombre et malodorante. </a:t>
            </a:r>
          </a:p>
          <a:p>
            <a:r>
              <a:rPr lang="fr-FR" dirty="0"/>
              <a:t>développement de phytoplancton toxique (cyanobactéries toxiques) ; </a:t>
            </a:r>
          </a:p>
          <a:p>
            <a:r>
              <a:rPr lang="fr-FR" dirty="0"/>
              <a:t>diminution de l'indice biotique ; </a:t>
            </a:r>
          </a:p>
          <a:p>
            <a:r>
              <a:rPr lang="fr-FR" dirty="0"/>
              <a:t>diminution de la biodiversité (animale et végétale) ; </a:t>
            </a:r>
          </a:p>
          <a:p>
            <a:r>
              <a:rPr lang="fr-FR" dirty="0"/>
              <a:t>diminution du rendement de la pêche ; </a:t>
            </a:r>
          </a:p>
          <a:p>
            <a:r>
              <a:rPr lang="fr-FR" dirty="0"/>
              <a:t>mort des organismes supérieurs (</a:t>
            </a:r>
            <a:r>
              <a:rPr lang="fr-FR" dirty="0" err="1"/>
              <a:t>macrophytes</a:t>
            </a:r>
            <a:r>
              <a:rPr lang="fr-FR" dirty="0"/>
              <a:t> , insectes, crustacés, mollusques, poissons, </a:t>
            </a:r>
            <a:r>
              <a:rPr lang="fr-FR" dirty="0" err="1"/>
              <a:t>etc</a:t>
            </a:r>
            <a:r>
              <a:rPr lang="fr-FR" dirty="0"/>
              <a:t>). </a:t>
            </a:r>
          </a:p>
          <a:p>
            <a:pPr marL="0" indent="0">
              <a:buNone/>
            </a:pPr>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42</a:t>
            </a:fld>
            <a:endParaRPr lang="fr-FR"/>
          </a:p>
        </p:txBody>
      </p:sp>
    </p:spTree>
    <p:extLst>
      <p:ext uri="{BB962C8B-B14F-4D97-AF65-F5344CB8AC3E}">
        <p14:creationId xmlns:p14="http://schemas.microsoft.com/office/powerpoint/2010/main" val="28215697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pPr marL="0" indent="0">
              <a:buNone/>
            </a:pPr>
            <a:r>
              <a:rPr lang="fr-FR" sz="2000" u="sng" dirty="0"/>
              <a:t>Lutte contre l’eutrophisation </a:t>
            </a:r>
          </a:p>
          <a:p>
            <a:r>
              <a:rPr lang="fr-FR" sz="2200" dirty="0"/>
              <a:t>utilisation rationnelle d'engrais en agriculture : analyse de la valeur agronomique des sols ; </a:t>
            </a:r>
          </a:p>
          <a:p>
            <a:r>
              <a:rPr lang="fr-FR" sz="2200" dirty="0"/>
              <a:t>remplacement des phosphates des lessives par des agents </a:t>
            </a:r>
            <a:r>
              <a:rPr lang="fr-FR" sz="2200" dirty="0" err="1"/>
              <a:t>anti-calcaire</a:t>
            </a:r>
            <a:r>
              <a:rPr lang="fr-FR" sz="2200" dirty="0"/>
              <a:t> sans impact sur l'environnement (zéolites) ; </a:t>
            </a:r>
          </a:p>
          <a:p>
            <a:r>
              <a:rPr lang="fr-FR" sz="2200" dirty="0"/>
              <a:t>élimination des matières organiques ainsi que de l'azote et du phosphore par traitement des rejets dans des stations d'épuration (v. les effluents)</a:t>
            </a:r>
          </a:p>
          <a:p>
            <a:r>
              <a:rPr lang="fr-FR" sz="2200" dirty="0"/>
              <a:t>formation et sensibilisation</a:t>
            </a:r>
            <a:r>
              <a:rPr lang="fr-FR" dirty="0"/>
              <a:t> </a:t>
            </a:r>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43</a:t>
            </a:fld>
            <a:endParaRPr lang="fr-FR"/>
          </a:p>
        </p:txBody>
      </p:sp>
    </p:spTree>
    <p:extLst>
      <p:ext uri="{BB962C8B-B14F-4D97-AF65-F5344CB8AC3E}">
        <p14:creationId xmlns:p14="http://schemas.microsoft.com/office/powerpoint/2010/main" val="27504495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44</a:t>
            </a:fld>
            <a:endParaRPr lang="fr-FR"/>
          </a:p>
        </p:txBody>
      </p:sp>
      <p:sp>
        <p:nvSpPr>
          <p:cNvPr id="6" name="Rectangle 5"/>
          <p:cNvSpPr/>
          <p:nvPr/>
        </p:nvSpPr>
        <p:spPr>
          <a:xfrm>
            <a:off x="2286000" y="3105835"/>
            <a:ext cx="5526360" cy="1569660"/>
          </a:xfrm>
          <a:prstGeom prst="rect">
            <a:avLst/>
          </a:prstGeom>
        </p:spPr>
        <p:txBody>
          <a:bodyPr wrap="square">
            <a:spAutoFit/>
          </a:bodyPr>
          <a:lstStyle/>
          <a:p>
            <a:pPr marL="457200" indent="-457200" algn="ctr">
              <a:buFont typeface="Arial" pitchFamily="34" charset="0"/>
              <a:buChar char="•"/>
            </a:pPr>
            <a:r>
              <a:rPr lang="fr-FR" sz="3200" dirty="0">
                <a:solidFill>
                  <a:srgbClr val="FF0000"/>
                </a:solidFill>
              </a:rPr>
              <a:t>Pollutions « biologiques » </a:t>
            </a:r>
          </a:p>
          <a:p>
            <a:pPr marL="457200" indent="-457200" algn="ctr">
              <a:buFont typeface="Arial" pitchFamily="34" charset="0"/>
              <a:buChar char="•"/>
            </a:pPr>
            <a:r>
              <a:rPr lang="fr-FR" sz="3200" dirty="0">
                <a:solidFill>
                  <a:srgbClr val="FF0000"/>
                </a:solidFill>
              </a:rPr>
              <a:t>La population (surpopulation)</a:t>
            </a:r>
          </a:p>
        </p:txBody>
      </p:sp>
    </p:spTree>
    <p:extLst>
      <p:ext uri="{BB962C8B-B14F-4D97-AF65-F5344CB8AC3E}">
        <p14:creationId xmlns:p14="http://schemas.microsoft.com/office/powerpoint/2010/main" val="11641898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pPr marL="0" indent="0">
              <a:buNone/>
            </a:pPr>
            <a:r>
              <a:rPr lang="fr-FR" sz="2000" dirty="0"/>
              <a:t>Quelques définitions</a:t>
            </a:r>
          </a:p>
          <a:p>
            <a:r>
              <a:rPr lang="fr-FR" sz="2000" dirty="0"/>
              <a:t>Population : groupe d’individus d’une même espèce qui vivent dans la même zone géographique au même moment.</a:t>
            </a:r>
          </a:p>
          <a:p>
            <a:r>
              <a:rPr lang="fr-FR" sz="2000" dirty="0"/>
              <a:t>Densité de population : nombre d’individus d’une même espèce par unité de surface ou de volume à un  temps déterminé.</a:t>
            </a:r>
          </a:p>
          <a:p>
            <a:r>
              <a:rPr lang="fr-FR" sz="2000" dirty="0"/>
              <a:t>Taux de natalité : nombre de naissances pour 1000 individus  par an.</a:t>
            </a:r>
          </a:p>
          <a:p>
            <a:r>
              <a:rPr lang="fr-FR" sz="2000" dirty="0"/>
              <a:t>Taux de mortalité (m): nombre de décès pour 1000 individus par an.</a:t>
            </a:r>
          </a:p>
          <a:p>
            <a:r>
              <a:rPr lang="fr-FR" sz="2000" dirty="0"/>
              <a:t>Taux de croissance (c ) : est égal au taux de natalité moins le taux de mortalité c= n-m </a:t>
            </a:r>
          </a:p>
          <a:p>
            <a:pPr marL="0" indent="0">
              <a:buNone/>
            </a:pPr>
            <a:r>
              <a:rPr lang="fr-FR" sz="2000" dirty="0"/>
              <a:t> si c est supérieur à zéro &gt; augmentation de la population, si c = zéro, la population est stable,…</a:t>
            </a:r>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45</a:t>
            </a:fld>
            <a:endParaRPr lang="fr-FR"/>
          </a:p>
        </p:txBody>
      </p:sp>
    </p:spTree>
    <p:extLst>
      <p:ext uri="{BB962C8B-B14F-4D97-AF65-F5344CB8AC3E}">
        <p14:creationId xmlns:p14="http://schemas.microsoft.com/office/powerpoint/2010/main" val="37316294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r>
              <a:rPr lang="fr-FR" sz="2000" dirty="0"/>
              <a:t>Notions de dispersion = circulation des individus d’une région à une autre</a:t>
            </a:r>
          </a:p>
          <a:p>
            <a:pPr marL="0" indent="0">
              <a:buNone/>
            </a:pPr>
            <a:r>
              <a:rPr lang="fr-FR" sz="2000" dirty="0"/>
              <a:t> 2 types de dispersion : immigration (i) et émigration (e) </a:t>
            </a:r>
          </a:p>
          <a:p>
            <a:r>
              <a:rPr lang="fr-FR" sz="2000" dirty="0"/>
              <a:t>Taux de croissance : taux de changement de taille d’une population exprimé en pourcentage et par an</a:t>
            </a:r>
          </a:p>
          <a:p>
            <a:pPr marL="0" indent="0">
              <a:buNone/>
            </a:pPr>
            <a:r>
              <a:rPr lang="fr-FR" sz="2000" dirty="0"/>
              <a:t>                                       C =(n-m) +(i-e) </a:t>
            </a:r>
          </a:p>
          <a:p>
            <a:pPr marL="0" indent="0">
              <a:buNone/>
            </a:pPr>
            <a:endParaRPr lang="fr-FR" sz="2000" dirty="0"/>
          </a:p>
          <a:p>
            <a:r>
              <a:rPr lang="fr-FR" sz="2000" dirty="0"/>
              <a:t>Taux intrinsèque d’accroissement : croissance exponentielle d’une population qui a lieu dans des conditions idéales</a:t>
            </a:r>
          </a:p>
          <a:p>
            <a:r>
              <a:rPr lang="fr-FR" sz="2000" dirty="0"/>
              <a:t>Croissance démographique exponentielle : c’est une croissance accélérée de la population qui se produit quand des conditions optimales permettent un taux de reproduction constant sur une période donnée.</a:t>
            </a:r>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46</a:t>
            </a:fld>
            <a:endParaRPr lang="fr-FR"/>
          </a:p>
        </p:txBody>
      </p:sp>
    </p:spTree>
    <p:extLst>
      <p:ext uri="{BB962C8B-B14F-4D97-AF65-F5344CB8AC3E}">
        <p14:creationId xmlns:p14="http://schemas.microsoft.com/office/powerpoint/2010/main" val="7817878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r>
              <a:rPr lang="fr-FR" sz="2000" dirty="0"/>
              <a:t>Capacité de charge (k) : nombre d’individus maximum d’une espèce donnée qu’un environnement peut faire vivre pendant une période indéfinie, en supposant qu’il y ait aucun changement dans l’environnement.</a:t>
            </a:r>
          </a:p>
          <a:p>
            <a:endParaRPr lang="fr-FR" sz="2000" dirty="0"/>
          </a:p>
          <a:p>
            <a:pPr marL="0" indent="0">
              <a:buNone/>
            </a:pPr>
            <a:endParaRPr lang="fr-FR" sz="2000"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47</a:t>
            </a:fld>
            <a:endParaRPr lang="fr-F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2996952"/>
            <a:ext cx="3456384" cy="3147049"/>
          </a:xfrm>
          <a:prstGeom prst="rect">
            <a:avLst/>
          </a:prstGeom>
        </p:spPr>
      </p:pic>
      <p:sp>
        <p:nvSpPr>
          <p:cNvPr id="9" name="ZoneTexte 8"/>
          <p:cNvSpPr txBox="1"/>
          <p:nvPr/>
        </p:nvSpPr>
        <p:spPr>
          <a:xfrm>
            <a:off x="539552" y="3861048"/>
            <a:ext cx="2304256" cy="1569660"/>
          </a:xfrm>
          <a:prstGeom prst="rect">
            <a:avLst/>
          </a:prstGeom>
          <a:noFill/>
        </p:spPr>
        <p:txBody>
          <a:bodyPr wrap="square" rtlCol="0">
            <a:spAutoFit/>
          </a:bodyPr>
          <a:lstStyle/>
          <a:p>
            <a:r>
              <a:rPr lang="fr-FR" sz="1600" dirty="0"/>
              <a:t>Courbe de croissance d’une population de paramécies,  noter la courbe en S lorsque la capacité de charge du milieu est atteinte</a:t>
            </a:r>
          </a:p>
        </p:txBody>
      </p:sp>
    </p:spTree>
    <p:extLst>
      <p:ext uri="{BB962C8B-B14F-4D97-AF65-F5344CB8AC3E}">
        <p14:creationId xmlns:p14="http://schemas.microsoft.com/office/powerpoint/2010/main" val="18676593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pPr marL="0" indent="0">
              <a:buNone/>
            </a:pPr>
            <a:r>
              <a:rPr lang="fr-FR" sz="2000" u="sng" dirty="0"/>
              <a:t>Cas de l’être humain</a:t>
            </a:r>
          </a:p>
          <a:p>
            <a:pPr marL="0" indent="0">
              <a:buNone/>
            </a:pPr>
            <a:endParaRPr lang="fr-FR" sz="2000" u="sng" dirty="0"/>
          </a:p>
          <a:p>
            <a:pPr marL="0" indent="0">
              <a:buNone/>
            </a:pPr>
            <a:endParaRPr lang="fr-FR" sz="2000" u="sng"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48</a:t>
            </a:fld>
            <a:endParaRPr lang="fr-FR"/>
          </a:p>
        </p:txBody>
      </p:sp>
      <p:graphicFrame>
        <p:nvGraphicFramePr>
          <p:cNvPr id="6" name="Tableau 5"/>
          <p:cNvGraphicFramePr>
            <a:graphicFrameLocks noGrp="1"/>
          </p:cNvGraphicFramePr>
          <p:nvPr>
            <p:extLst>
              <p:ext uri="{D42A27DB-BD31-4B8C-83A1-F6EECF244321}">
                <p14:modId xmlns:p14="http://schemas.microsoft.com/office/powerpoint/2010/main" val="1475612435"/>
              </p:ext>
            </p:extLst>
          </p:nvPr>
        </p:nvGraphicFramePr>
        <p:xfrm>
          <a:off x="1331640" y="2276872"/>
          <a:ext cx="6264696" cy="35102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200696">
                  <a:extLst>
                    <a:ext uri="{9D8B030D-6E8A-4147-A177-3AD203B41FA5}">
                      <a16:colId xmlns:a16="http://schemas.microsoft.com/office/drawing/2014/main" val="20002"/>
                    </a:ext>
                  </a:extLst>
                </a:gridCol>
              </a:tblGrid>
              <a:tr h="370840">
                <a:tc>
                  <a:txBody>
                    <a:bodyPr/>
                    <a:lstStyle/>
                    <a:p>
                      <a:r>
                        <a:rPr lang="fr-FR" dirty="0"/>
                        <a:t>pays</a:t>
                      </a:r>
                    </a:p>
                  </a:txBody>
                  <a:tcPr/>
                </a:tc>
                <a:tc>
                  <a:txBody>
                    <a:bodyPr/>
                    <a:lstStyle/>
                    <a:p>
                      <a:r>
                        <a:rPr lang="fr-FR" dirty="0"/>
                        <a:t>Population en 2006 (millions)</a:t>
                      </a:r>
                    </a:p>
                  </a:txBody>
                  <a:tcPr/>
                </a:tc>
                <a:tc>
                  <a:txBody>
                    <a:bodyPr/>
                    <a:lstStyle/>
                    <a:p>
                      <a:r>
                        <a:rPr lang="fr-FR" dirty="0"/>
                        <a:t>Densité de population(habitants /km </a:t>
                      </a:r>
                      <a:r>
                        <a:rPr lang="fr-FR" baseline="30000" dirty="0"/>
                        <a:t>2</a:t>
                      </a:r>
                      <a:r>
                        <a:rPr lang="fr-FR" dirty="0"/>
                        <a:t>)</a:t>
                      </a:r>
                    </a:p>
                  </a:txBody>
                  <a:tcPr/>
                </a:tc>
                <a:extLst>
                  <a:ext uri="{0D108BD9-81ED-4DB2-BD59-A6C34878D82A}">
                    <a16:rowId xmlns:a16="http://schemas.microsoft.com/office/drawing/2014/main" val="10000"/>
                  </a:ext>
                </a:extLst>
              </a:tr>
              <a:tr h="370840">
                <a:tc>
                  <a:txBody>
                    <a:bodyPr/>
                    <a:lstStyle/>
                    <a:p>
                      <a:r>
                        <a:rPr lang="fr-FR" dirty="0"/>
                        <a:t>Chine</a:t>
                      </a:r>
                    </a:p>
                  </a:txBody>
                  <a:tcPr/>
                </a:tc>
                <a:tc>
                  <a:txBody>
                    <a:bodyPr/>
                    <a:lstStyle/>
                    <a:p>
                      <a:r>
                        <a:rPr lang="fr-FR" dirty="0"/>
                        <a:t>1311. 4</a:t>
                      </a:r>
                    </a:p>
                  </a:txBody>
                  <a:tcPr/>
                </a:tc>
                <a:tc>
                  <a:txBody>
                    <a:bodyPr/>
                    <a:lstStyle/>
                    <a:p>
                      <a:r>
                        <a:rPr lang="fr-FR" dirty="0"/>
                        <a:t>137</a:t>
                      </a:r>
                    </a:p>
                  </a:txBody>
                  <a:tcPr/>
                </a:tc>
                <a:extLst>
                  <a:ext uri="{0D108BD9-81ED-4DB2-BD59-A6C34878D82A}">
                    <a16:rowId xmlns:a16="http://schemas.microsoft.com/office/drawing/2014/main" val="10001"/>
                  </a:ext>
                </a:extLst>
              </a:tr>
              <a:tr h="370840">
                <a:tc>
                  <a:txBody>
                    <a:bodyPr/>
                    <a:lstStyle/>
                    <a:p>
                      <a:r>
                        <a:rPr lang="fr-FR" dirty="0"/>
                        <a:t>Inde </a:t>
                      </a:r>
                    </a:p>
                  </a:txBody>
                  <a:tcPr/>
                </a:tc>
                <a:tc>
                  <a:txBody>
                    <a:bodyPr/>
                    <a:lstStyle/>
                    <a:p>
                      <a:r>
                        <a:rPr lang="fr-FR" dirty="0"/>
                        <a:t>1121.</a:t>
                      </a:r>
                      <a:r>
                        <a:rPr lang="fr-FR" baseline="0" dirty="0"/>
                        <a:t> 8</a:t>
                      </a:r>
                      <a:endParaRPr lang="fr-FR" dirty="0"/>
                    </a:p>
                  </a:txBody>
                  <a:tcPr/>
                </a:tc>
                <a:tc>
                  <a:txBody>
                    <a:bodyPr/>
                    <a:lstStyle/>
                    <a:p>
                      <a:r>
                        <a:rPr lang="fr-FR" dirty="0"/>
                        <a:t>341</a:t>
                      </a:r>
                    </a:p>
                  </a:txBody>
                  <a:tcPr/>
                </a:tc>
                <a:extLst>
                  <a:ext uri="{0D108BD9-81ED-4DB2-BD59-A6C34878D82A}">
                    <a16:rowId xmlns:a16="http://schemas.microsoft.com/office/drawing/2014/main" val="10002"/>
                  </a:ext>
                </a:extLst>
              </a:tr>
              <a:tr h="370840">
                <a:tc>
                  <a:txBody>
                    <a:bodyPr/>
                    <a:lstStyle/>
                    <a:p>
                      <a:r>
                        <a:rPr lang="fr-FR" dirty="0"/>
                        <a:t>Brésil</a:t>
                      </a:r>
                    </a:p>
                  </a:txBody>
                  <a:tcPr/>
                </a:tc>
                <a:tc>
                  <a:txBody>
                    <a:bodyPr/>
                    <a:lstStyle/>
                    <a:p>
                      <a:r>
                        <a:rPr lang="fr-FR" dirty="0"/>
                        <a:t>186.</a:t>
                      </a:r>
                      <a:r>
                        <a:rPr lang="fr-FR" baseline="0" dirty="0"/>
                        <a:t> 8</a:t>
                      </a:r>
                      <a:endParaRPr lang="fr-FR" dirty="0"/>
                    </a:p>
                  </a:txBody>
                  <a:tcPr/>
                </a:tc>
                <a:tc>
                  <a:txBody>
                    <a:bodyPr/>
                    <a:lstStyle/>
                    <a:p>
                      <a:r>
                        <a:rPr lang="fr-FR" dirty="0"/>
                        <a:t>22</a:t>
                      </a:r>
                    </a:p>
                  </a:txBody>
                  <a:tcPr/>
                </a:tc>
                <a:extLst>
                  <a:ext uri="{0D108BD9-81ED-4DB2-BD59-A6C34878D82A}">
                    <a16:rowId xmlns:a16="http://schemas.microsoft.com/office/drawing/2014/main" val="10003"/>
                  </a:ext>
                </a:extLst>
              </a:tr>
              <a:tr h="370840">
                <a:tc>
                  <a:txBody>
                    <a:bodyPr/>
                    <a:lstStyle/>
                    <a:p>
                      <a:r>
                        <a:rPr lang="fr-FR" dirty="0"/>
                        <a:t>Pakistan</a:t>
                      </a:r>
                    </a:p>
                  </a:txBody>
                  <a:tcPr/>
                </a:tc>
                <a:tc>
                  <a:txBody>
                    <a:bodyPr/>
                    <a:lstStyle/>
                    <a:p>
                      <a:r>
                        <a:rPr lang="fr-FR" dirty="0"/>
                        <a:t>165.8</a:t>
                      </a:r>
                    </a:p>
                  </a:txBody>
                  <a:tcPr/>
                </a:tc>
                <a:tc>
                  <a:txBody>
                    <a:bodyPr/>
                    <a:lstStyle/>
                    <a:p>
                      <a:r>
                        <a:rPr lang="fr-FR" dirty="0"/>
                        <a:t>208</a:t>
                      </a:r>
                    </a:p>
                  </a:txBody>
                  <a:tcPr/>
                </a:tc>
                <a:extLst>
                  <a:ext uri="{0D108BD9-81ED-4DB2-BD59-A6C34878D82A}">
                    <a16:rowId xmlns:a16="http://schemas.microsoft.com/office/drawing/2014/main" val="10004"/>
                  </a:ext>
                </a:extLst>
              </a:tr>
              <a:tr h="370840">
                <a:tc>
                  <a:txBody>
                    <a:bodyPr/>
                    <a:lstStyle/>
                    <a:p>
                      <a:r>
                        <a:rPr lang="fr-FR" dirty="0"/>
                        <a:t>Bangladesh</a:t>
                      </a:r>
                    </a:p>
                  </a:txBody>
                  <a:tcPr/>
                </a:tc>
                <a:tc>
                  <a:txBody>
                    <a:bodyPr/>
                    <a:lstStyle/>
                    <a:p>
                      <a:r>
                        <a:rPr lang="fr-FR" dirty="0"/>
                        <a:t>146.6</a:t>
                      </a:r>
                    </a:p>
                  </a:txBody>
                  <a:tcPr/>
                </a:tc>
                <a:tc>
                  <a:txBody>
                    <a:bodyPr/>
                    <a:lstStyle/>
                    <a:p>
                      <a:r>
                        <a:rPr lang="fr-FR" dirty="0"/>
                        <a:t>1018</a:t>
                      </a:r>
                    </a:p>
                  </a:txBody>
                  <a:tcPr/>
                </a:tc>
                <a:extLst>
                  <a:ext uri="{0D108BD9-81ED-4DB2-BD59-A6C34878D82A}">
                    <a16:rowId xmlns:a16="http://schemas.microsoft.com/office/drawing/2014/main" val="10005"/>
                  </a:ext>
                </a:extLst>
              </a:tr>
              <a:tr h="370840">
                <a:tc>
                  <a:txBody>
                    <a:bodyPr/>
                    <a:lstStyle/>
                    <a:p>
                      <a:r>
                        <a:rPr lang="fr-FR" dirty="0"/>
                        <a:t>États-Unis</a:t>
                      </a:r>
                    </a:p>
                  </a:txBody>
                  <a:tcPr/>
                </a:tc>
                <a:tc>
                  <a:txBody>
                    <a:bodyPr/>
                    <a:lstStyle/>
                    <a:p>
                      <a:r>
                        <a:rPr lang="fr-FR" dirty="0"/>
                        <a:t>299,1</a:t>
                      </a:r>
                    </a:p>
                  </a:txBody>
                  <a:tcPr/>
                </a:tc>
                <a:tc>
                  <a:txBody>
                    <a:bodyPr/>
                    <a:lstStyle/>
                    <a:p>
                      <a:r>
                        <a:rPr lang="fr-FR" dirty="0"/>
                        <a:t>31</a:t>
                      </a:r>
                    </a:p>
                  </a:txBody>
                  <a:tcPr/>
                </a:tc>
                <a:extLst>
                  <a:ext uri="{0D108BD9-81ED-4DB2-BD59-A6C34878D82A}">
                    <a16:rowId xmlns:a16="http://schemas.microsoft.com/office/drawing/2014/main" val="10006"/>
                  </a:ext>
                </a:extLst>
              </a:tr>
              <a:tr h="370840">
                <a:tc>
                  <a:txBody>
                    <a:bodyPr/>
                    <a:lstStyle/>
                    <a:p>
                      <a:r>
                        <a:rPr lang="fr-FR" dirty="0"/>
                        <a:t>Russie</a:t>
                      </a:r>
                    </a:p>
                  </a:txBody>
                  <a:tcPr/>
                </a:tc>
                <a:tc>
                  <a:txBody>
                    <a:bodyPr/>
                    <a:lstStyle/>
                    <a:p>
                      <a:r>
                        <a:rPr lang="fr-FR" dirty="0"/>
                        <a:t>142,3</a:t>
                      </a:r>
                      <a:r>
                        <a:rPr lang="fr-FR" baseline="0" dirty="0"/>
                        <a:t> </a:t>
                      </a:r>
                      <a:endParaRPr lang="fr-FR" dirty="0"/>
                    </a:p>
                  </a:txBody>
                  <a:tcPr/>
                </a:tc>
                <a:tc>
                  <a:txBody>
                    <a:bodyPr/>
                    <a:lstStyle/>
                    <a:p>
                      <a:r>
                        <a:rPr lang="fr-FR" dirty="0"/>
                        <a:t>9</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1731196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pPr marL="0" indent="0">
              <a:buNone/>
            </a:pPr>
            <a:r>
              <a:rPr lang="fr-FR" sz="2000" dirty="0"/>
              <a:t>Problèmes causés par la surpopulation au niveau écosystèmes.</a:t>
            </a:r>
          </a:p>
          <a:p>
            <a:pPr marL="0" indent="0">
              <a:buNone/>
            </a:pPr>
            <a:endParaRPr lang="fr-FR" sz="2000" dirty="0"/>
          </a:p>
          <a:p>
            <a:pPr marL="457200" indent="-457200">
              <a:buAutoNum type="arabicParenR"/>
            </a:pPr>
            <a:r>
              <a:rPr lang="fr-FR" sz="2000" dirty="0"/>
              <a:t>Problèmes de surpopulation, la capacité de charge n’est plus apte à donner une sécurité alimentaire &gt; malnutrition et faim , maladies infantiles et mortalité infantile (corrélation v carte ci-après)</a:t>
            </a:r>
          </a:p>
          <a:p>
            <a:pPr marL="457200" indent="-457200">
              <a:buAutoNum type="arabicParenR"/>
            </a:pPr>
            <a:r>
              <a:rPr lang="fr-FR" sz="2000" dirty="0"/>
              <a:t>Pression extrême : érosion des sols, surpâturage, urbanisation à outrance et souvent « débridée » &gt; conditions de vie très précaires </a:t>
            </a:r>
          </a:p>
          <a:p>
            <a:pPr marL="457200" indent="-457200">
              <a:buAutoNum type="arabicParenR"/>
            </a:pPr>
            <a:endParaRPr lang="fr-FR" sz="2000"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49</a:t>
            </a:fld>
            <a:endParaRPr lang="fr-FR"/>
          </a:p>
        </p:txBody>
      </p:sp>
    </p:spTree>
    <p:extLst>
      <p:ext uri="{BB962C8B-B14F-4D97-AF65-F5344CB8AC3E}">
        <p14:creationId xmlns:p14="http://schemas.microsoft.com/office/powerpoint/2010/main" val="2747221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lstStyle/>
          <a:p>
            <a:pPr marL="0" indent="0">
              <a:buNone/>
            </a:pPr>
            <a:r>
              <a:rPr lang="fr-FR" dirty="0"/>
              <a:t>Quelques périodes </a:t>
            </a:r>
          </a:p>
          <a:p>
            <a:r>
              <a:rPr lang="fr-FR" sz="2000" dirty="0"/>
              <a:t>le strontium 90 (</a:t>
            </a:r>
            <a:r>
              <a:rPr lang="fr-FR" sz="2000" baseline="30000" dirty="0"/>
              <a:t>90</a:t>
            </a:r>
            <a:r>
              <a:rPr lang="fr-FR" sz="2000" dirty="0"/>
              <a:t>Sr) a une période de </a:t>
            </a:r>
            <a:r>
              <a:rPr lang="fr-FR" sz="2000" u="sng" dirty="0"/>
              <a:t>28 </a:t>
            </a:r>
            <a:r>
              <a:rPr lang="fr-FR" sz="2000" dirty="0"/>
              <a:t>ans, ce qui signifie qu'il faut 28 ans pour voir la radioactivité d'une source de strontium diminuer de moitié.</a:t>
            </a:r>
          </a:p>
          <a:p>
            <a:r>
              <a:rPr lang="fr-FR" sz="2000" dirty="0"/>
              <a:t>le technétium 99 métastable (</a:t>
            </a:r>
            <a:r>
              <a:rPr lang="fr-FR" sz="2000" baseline="30000" dirty="0"/>
              <a:t>99m</a:t>
            </a:r>
            <a:r>
              <a:rPr lang="fr-FR" sz="2000" dirty="0"/>
              <a:t>Tc) a une période de 6 heures</a:t>
            </a:r>
          </a:p>
          <a:p>
            <a:r>
              <a:rPr lang="fr-FR" sz="2000" dirty="0"/>
              <a:t>l'uranium 238 (</a:t>
            </a:r>
            <a:r>
              <a:rPr lang="fr-FR" sz="2000" baseline="30000" dirty="0"/>
              <a:t>238</a:t>
            </a:r>
            <a:r>
              <a:rPr lang="fr-FR" sz="2000" dirty="0"/>
              <a:t> U) a une période de 4.5 milliards d'années</a:t>
            </a:r>
          </a:p>
          <a:p>
            <a:r>
              <a:rPr lang="fr-FR" sz="2000" dirty="0"/>
              <a:t>le carbone 14 (</a:t>
            </a:r>
            <a:r>
              <a:rPr lang="fr-FR" sz="2000" baseline="30000" dirty="0"/>
              <a:t>14</a:t>
            </a:r>
            <a:r>
              <a:rPr lang="fr-FR" sz="2000" dirty="0"/>
              <a:t>C) possède une période de 5370 ans</a:t>
            </a:r>
          </a:p>
          <a:p>
            <a:r>
              <a:rPr lang="fr-FR" sz="2000" dirty="0"/>
              <a:t> le tritium (</a:t>
            </a:r>
            <a:r>
              <a:rPr lang="fr-FR" sz="2000" baseline="30000" dirty="0"/>
              <a:t>3</a:t>
            </a:r>
            <a:r>
              <a:rPr lang="fr-FR" sz="2000" dirty="0"/>
              <a:t>H) possède une période de 26,5 ans</a:t>
            </a:r>
          </a:p>
          <a:p>
            <a:r>
              <a:rPr lang="fr-FR" sz="2000" dirty="0"/>
              <a:t>le césium 137 (</a:t>
            </a:r>
            <a:r>
              <a:rPr lang="fr-FR" sz="2000" baseline="30000" dirty="0"/>
              <a:t>137</a:t>
            </a:r>
            <a:r>
              <a:rPr lang="fr-FR" sz="2000" dirty="0"/>
              <a:t>Cs) &gt; 30 ans (polluants de Tchernobyl par exemple) </a:t>
            </a:r>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5</a:t>
            </a:fld>
            <a:endParaRPr lang="fr-FR"/>
          </a:p>
        </p:txBody>
      </p:sp>
    </p:spTree>
    <p:extLst>
      <p:ext uri="{BB962C8B-B14F-4D97-AF65-F5344CB8AC3E}">
        <p14:creationId xmlns:p14="http://schemas.microsoft.com/office/powerpoint/2010/main" val="30286895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50</a:t>
            </a:fld>
            <a:endParaRPr lang="fr-FR"/>
          </a:p>
        </p:txBody>
      </p:sp>
      <p:pic>
        <p:nvPicPr>
          <p:cNvPr id="6" name="Espace réservé du contenu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75" y="1484784"/>
            <a:ext cx="7790979" cy="5230771"/>
          </a:xfrm>
          <a:prstGeom prst="rect">
            <a:avLst/>
          </a:prstGeom>
        </p:spPr>
      </p:pic>
    </p:spTree>
    <p:extLst>
      <p:ext uri="{BB962C8B-B14F-4D97-AF65-F5344CB8AC3E}">
        <p14:creationId xmlns:p14="http://schemas.microsoft.com/office/powerpoint/2010/main" val="14220294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lstStyle/>
          <a:p>
            <a:pPr marL="0" indent="0">
              <a:buNone/>
            </a:pPr>
            <a:r>
              <a:rPr lang="fr-FR" u="sng" dirty="0"/>
              <a:t>Les problèmes de nutrition dans le monde</a:t>
            </a:r>
          </a:p>
          <a:p>
            <a:pPr marL="0" indent="0">
              <a:buNone/>
            </a:pPr>
            <a:endParaRPr lang="fr-FR" u="sng" dirty="0"/>
          </a:p>
          <a:p>
            <a:pPr marL="0" indent="0">
              <a:buNone/>
            </a:pPr>
            <a:endParaRPr lang="fr-FR" u="sng"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51</a:t>
            </a:fld>
            <a:endParaRPr lang="fr-F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2276872"/>
            <a:ext cx="4320480" cy="3921196"/>
          </a:xfrm>
          <a:prstGeom prst="rect">
            <a:avLst/>
          </a:prstGeom>
        </p:spPr>
      </p:pic>
    </p:spTree>
    <p:extLst>
      <p:ext uri="{BB962C8B-B14F-4D97-AF65-F5344CB8AC3E}">
        <p14:creationId xmlns:p14="http://schemas.microsoft.com/office/powerpoint/2010/main" val="13457068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632" y="1700808"/>
            <a:ext cx="7393502" cy="2448272"/>
          </a:xfrm>
        </p:spPr>
      </p:pic>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52</a:t>
            </a:fld>
            <a:endParaRPr lang="fr-FR"/>
          </a:p>
        </p:txBody>
      </p:sp>
      <p:sp>
        <p:nvSpPr>
          <p:cNvPr id="7" name="ZoneTexte 6"/>
          <p:cNvSpPr txBox="1"/>
          <p:nvPr/>
        </p:nvSpPr>
        <p:spPr>
          <a:xfrm>
            <a:off x="2123728" y="4396343"/>
            <a:ext cx="2232248" cy="923330"/>
          </a:xfrm>
          <a:prstGeom prst="rect">
            <a:avLst/>
          </a:prstGeom>
          <a:noFill/>
        </p:spPr>
        <p:txBody>
          <a:bodyPr wrap="square" rtlCol="0">
            <a:spAutoFit/>
          </a:bodyPr>
          <a:lstStyle/>
          <a:p>
            <a:pPr algn="ctr"/>
            <a:r>
              <a:rPr lang="fr-FR" dirty="0"/>
              <a:t>Production mondiale de céréales (10 </a:t>
            </a:r>
            <a:r>
              <a:rPr lang="fr-FR" baseline="30000" dirty="0"/>
              <a:t>9</a:t>
            </a:r>
            <a:r>
              <a:rPr lang="fr-FR" dirty="0"/>
              <a:t> tonnes)</a:t>
            </a:r>
          </a:p>
        </p:txBody>
      </p:sp>
      <p:sp>
        <p:nvSpPr>
          <p:cNvPr id="8" name="ZoneTexte 7"/>
          <p:cNvSpPr txBox="1"/>
          <p:nvPr/>
        </p:nvSpPr>
        <p:spPr>
          <a:xfrm>
            <a:off x="5292080" y="4365104"/>
            <a:ext cx="2232248" cy="923330"/>
          </a:xfrm>
          <a:prstGeom prst="rect">
            <a:avLst/>
          </a:prstGeom>
          <a:noFill/>
        </p:spPr>
        <p:txBody>
          <a:bodyPr wrap="square" rtlCol="0">
            <a:spAutoFit/>
          </a:bodyPr>
          <a:lstStyle/>
          <a:p>
            <a:pPr algn="ctr"/>
            <a:r>
              <a:rPr lang="fr-FR" dirty="0"/>
              <a:t>Production de céréales par </a:t>
            </a:r>
            <a:r>
              <a:rPr lang="fr-FR" dirty="0" err="1"/>
              <a:t>hab</a:t>
            </a:r>
            <a:r>
              <a:rPr lang="fr-FR" dirty="0"/>
              <a:t> (constante)</a:t>
            </a:r>
          </a:p>
        </p:txBody>
      </p:sp>
    </p:spTree>
    <p:extLst>
      <p:ext uri="{BB962C8B-B14F-4D97-AF65-F5344CB8AC3E}">
        <p14:creationId xmlns:p14="http://schemas.microsoft.com/office/powerpoint/2010/main" val="35376583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9712" y="1484784"/>
            <a:ext cx="5232036" cy="3528392"/>
          </a:xfrm>
        </p:spPr>
      </p:pic>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53</a:t>
            </a:fld>
            <a:endParaRPr lang="fr-FR"/>
          </a:p>
        </p:txBody>
      </p:sp>
      <p:sp>
        <p:nvSpPr>
          <p:cNvPr id="7" name="ZoneTexte 6"/>
          <p:cNvSpPr txBox="1"/>
          <p:nvPr/>
        </p:nvSpPr>
        <p:spPr>
          <a:xfrm>
            <a:off x="755576" y="5229200"/>
            <a:ext cx="7416824" cy="369332"/>
          </a:xfrm>
          <a:prstGeom prst="rect">
            <a:avLst/>
          </a:prstGeom>
          <a:noFill/>
        </p:spPr>
        <p:txBody>
          <a:bodyPr wrap="square" rtlCol="0">
            <a:spAutoFit/>
          </a:bodyPr>
          <a:lstStyle/>
          <a:p>
            <a:r>
              <a:rPr lang="fr-FR" dirty="0"/>
              <a:t>Limite des stocks 70 j, pour éviter des crises alimentaires</a:t>
            </a:r>
          </a:p>
        </p:txBody>
      </p:sp>
    </p:spTree>
    <p:extLst>
      <p:ext uri="{BB962C8B-B14F-4D97-AF65-F5344CB8AC3E}">
        <p14:creationId xmlns:p14="http://schemas.microsoft.com/office/powerpoint/2010/main" val="15458494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340768"/>
            <a:ext cx="8557533" cy="4680520"/>
          </a:xfrm>
        </p:spPr>
      </p:pic>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54</a:t>
            </a:fld>
            <a:endParaRPr lang="fr-FR"/>
          </a:p>
        </p:txBody>
      </p:sp>
    </p:spTree>
    <p:extLst>
      <p:ext uri="{BB962C8B-B14F-4D97-AF65-F5344CB8AC3E}">
        <p14:creationId xmlns:p14="http://schemas.microsoft.com/office/powerpoint/2010/main" val="25670932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pPr marL="0" indent="0">
              <a:buNone/>
            </a:pPr>
            <a:r>
              <a:rPr lang="fr-FR" sz="2000" dirty="0"/>
              <a:t>Comment faire ?</a:t>
            </a:r>
          </a:p>
          <a:p>
            <a:pPr>
              <a:buFont typeface="Wingdings" pitchFamily="2" charset="2"/>
              <a:buChar char="Ø"/>
            </a:pPr>
            <a:r>
              <a:rPr lang="fr-FR" sz="2000" dirty="0"/>
              <a:t> Augmentation des rendements agricoles (espèces sélectionnées, OGM ,…)</a:t>
            </a:r>
          </a:p>
          <a:p>
            <a:pPr>
              <a:buFont typeface="Wingdings" pitchFamily="2" charset="2"/>
              <a:buChar char="Ø"/>
            </a:pPr>
            <a:r>
              <a:rPr lang="fr-FR" sz="2000" dirty="0"/>
              <a:t>Augmentation des surfaces cultivées (problématique)</a:t>
            </a:r>
          </a:p>
          <a:p>
            <a:pPr>
              <a:buFont typeface="Wingdings" pitchFamily="2" charset="2"/>
              <a:buChar char="Ø"/>
            </a:pPr>
            <a:r>
              <a:rPr lang="fr-FR" sz="2000" dirty="0"/>
              <a:t>Agriculture industrielle vs agriculture durable ?</a:t>
            </a:r>
          </a:p>
          <a:p>
            <a:pPr>
              <a:buFont typeface="Wingdings" pitchFamily="2" charset="2"/>
              <a:buChar char="Ø"/>
            </a:pPr>
            <a:r>
              <a:rPr lang="fr-FR" sz="2000" dirty="0"/>
              <a:t>……</a:t>
            </a:r>
          </a:p>
          <a:p>
            <a:pPr marL="0" indent="0">
              <a:buNone/>
            </a:pPr>
            <a:endParaRPr lang="fr-FR" sz="2000" dirty="0"/>
          </a:p>
          <a:p>
            <a:pPr marL="0" indent="0">
              <a:buNone/>
            </a:pPr>
            <a:r>
              <a:rPr lang="fr-FR" sz="2000" b="1" dirty="0"/>
              <a:t>Problèmes de la pêche  </a:t>
            </a:r>
          </a:p>
          <a:p>
            <a:pPr marL="0" indent="0">
              <a:buNone/>
            </a:pPr>
            <a:r>
              <a:rPr lang="fr-FR" sz="2000" dirty="0"/>
              <a:t>La morue est victime de la pêche industrielle (données </a:t>
            </a:r>
            <a:r>
              <a:rPr lang="fr-FR" sz="2000" dirty="0" err="1"/>
              <a:t>ds</a:t>
            </a:r>
            <a:r>
              <a:rPr lang="fr-FR" sz="2000" dirty="0"/>
              <a:t> graphique ci-après) </a:t>
            </a:r>
          </a:p>
          <a:p>
            <a:pPr marL="0" indent="0">
              <a:buNone/>
            </a:pPr>
            <a:r>
              <a:rPr lang="fr-FR" sz="2000" dirty="0"/>
              <a:t>  </a:t>
            </a:r>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55</a:t>
            </a:fld>
            <a:endParaRPr lang="fr-FR"/>
          </a:p>
        </p:txBody>
      </p:sp>
    </p:spTree>
    <p:extLst>
      <p:ext uri="{BB962C8B-B14F-4D97-AF65-F5344CB8AC3E}">
        <p14:creationId xmlns:p14="http://schemas.microsoft.com/office/powerpoint/2010/main" val="7498515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9672" y="1700808"/>
            <a:ext cx="6984776" cy="4422158"/>
          </a:xfrm>
        </p:spPr>
      </p:pic>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56</a:t>
            </a:fld>
            <a:endParaRPr lang="fr-FR"/>
          </a:p>
        </p:txBody>
      </p:sp>
    </p:spTree>
    <p:extLst>
      <p:ext uri="{BB962C8B-B14F-4D97-AF65-F5344CB8AC3E}">
        <p14:creationId xmlns:p14="http://schemas.microsoft.com/office/powerpoint/2010/main" val="3737798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lstStyle/>
          <a:p>
            <a:pPr marL="0" indent="0">
              <a:buNone/>
            </a:pPr>
            <a:r>
              <a:rPr lang="fr-FR" sz="2000" b="1" u="sng" dirty="0"/>
              <a:t>Biodiversité</a:t>
            </a:r>
            <a:r>
              <a:rPr lang="fr-FR" dirty="0"/>
              <a:t> </a:t>
            </a:r>
          </a:p>
          <a:p>
            <a:pPr marL="0" indent="0">
              <a:buNone/>
            </a:pPr>
            <a:r>
              <a:rPr lang="fr-FR" sz="2000" dirty="0"/>
              <a:t>Nombre, variété et variabilité des organismes vivants</a:t>
            </a:r>
          </a:p>
          <a:p>
            <a:pPr marL="0" indent="0">
              <a:buNone/>
            </a:pPr>
            <a:endParaRPr lang="fr-FR" sz="2000" dirty="0"/>
          </a:p>
          <a:p>
            <a:pPr marL="0" indent="0">
              <a:buNone/>
            </a:pPr>
            <a:r>
              <a:rPr lang="fr-FR" sz="2000" dirty="0"/>
              <a:t>3 composantes:</a:t>
            </a:r>
          </a:p>
          <a:p>
            <a:pPr marL="0" indent="0">
              <a:buNone/>
            </a:pPr>
            <a:endParaRPr lang="fr-FR" sz="2000" dirty="0"/>
          </a:p>
          <a:p>
            <a:pPr marL="457200" indent="-457200">
              <a:buAutoNum type="arabicParenR"/>
            </a:pPr>
            <a:r>
              <a:rPr lang="fr-FR" sz="2000" dirty="0"/>
              <a:t>Diversité génétique : variété génétique entre toutes les populations d’une même espèce,</a:t>
            </a:r>
          </a:p>
          <a:p>
            <a:pPr marL="457200" indent="-457200">
              <a:buAutoNum type="arabicParenR"/>
            </a:pPr>
            <a:r>
              <a:rPr lang="fr-FR" sz="2000" dirty="0"/>
              <a:t>Richesse spécifique : nombre d’espèces,</a:t>
            </a:r>
          </a:p>
          <a:p>
            <a:pPr marL="457200" indent="-457200">
              <a:buAutoNum type="arabicParenR"/>
            </a:pPr>
            <a:r>
              <a:rPr lang="fr-FR" sz="2000" dirty="0"/>
              <a:t>Diversité </a:t>
            </a:r>
            <a:r>
              <a:rPr lang="fr-FR" sz="2000" dirty="0" err="1"/>
              <a:t>écosystémique</a:t>
            </a:r>
            <a:r>
              <a:rPr lang="fr-FR" sz="2000" dirty="0"/>
              <a:t> : englobe la variété des interactions  qui existe entre les organismes  ex une forêt présente une diversité </a:t>
            </a:r>
            <a:r>
              <a:rPr lang="fr-FR" sz="2000" dirty="0" err="1"/>
              <a:t>écosystémique</a:t>
            </a:r>
            <a:r>
              <a:rPr lang="fr-FR" sz="2000" dirty="0"/>
              <a:t> plus variée qu’un champ de blé.</a:t>
            </a:r>
          </a:p>
          <a:p>
            <a:pPr marL="0" indent="0">
              <a:buNone/>
            </a:pPr>
            <a:r>
              <a:rPr lang="fr-FR" sz="2000" dirty="0"/>
              <a:t> </a:t>
            </a:r>
          </a:p>
          <a:p>
            <a:pPr marL="0" indent="0">
              <a:buNone/>
            </a:pPr>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57</a:t>
            </a:fld>
            <a:endParaRPr lang="fr-FR"/>
          </a:p>
        </p:txBody>
      </p:sp>
    </p:spTree>
    <p:extLst>
      <p:ext uri="{BB962C8B-B14F-4D97-AF65-F5344CB8AC3E}">
        <p14:creationId xmlns:p14="http://schemas.microsoft.com/office/powerpoint/2010/main" val="42299493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pPr lvl="0"/>
            <a:r>
              <a:rPr lang="fr-FR" sz="2000" u="sng" dirty="0"/>
              <a:t>Définition de l’extinction</a:t>
            </a:r>
            <a:r>
              <a:rPr lang="fr-FR" sz="2000" dirty="0"/>
              <a:t> </a:t>
            </a:r>
          </a:p>
          <a:p>
            <a:pPr marL="0" indent="0">
              <a:buNone/>
            </a:pPr>
            <a:endParaRPr lang="fr-FR" sz="2000" dirty="0"/>
          </a:p>
          <a:p>
            <a:pPr marL="0" indent="0">
              <a:buNone/>
            </a:pPr>
            <a:r>
              <a:rPr lang="fr-FR" sz="2000" dirty="0"/>
              <a:t>L’extinction  ou mort d’une forme de vie a lieu lorsque le dernier individu d’une espèce meurt. Cette dernière constitue une perte «irréversible », car cette espèce ne réapparaîtra  jamais. L’extinction biologique semble être le destin final de toutes les espèces.</a:t>
            </a:r>
          </a:p>
          <a:p>
            <a:pPr marL="0" indent="0">
              <a:buNone/>
            </a:pPr>
            <a:endParaRPr lang="fr-FR" sz="2000" b="1" dirty="0"/>
          </a:p>
          <a:p>
            <a:pPr marL="0" indent="0">
              <a:buNone/>
            </a:pPr>
            <a:r>
              <a:rPr lang="fr-FR" sz="2000" b="1" dirty="0">
                <a:sym typeface="Wingdings" pitchFamily="2" charset="2"/>
              </a:rPr>
              <a:t> </a:t>
            </a:r>
            <a:r>
              <a:rPr lang="fr-FR" sz="2000" b="1" dirty="0"/>
              <a:t>On estime que sur 2000 espèces ayant vécu  depuis l’apparition de la vie sur Terre 1999 sont éteintes de nos jours</a:t>
            </a:r>
            <a:endParaRPr lang="fr-FR" sz="2000"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58</a:t>
            </a:fld>
            <a:endParaRPr lang="fr-FR"/>
          </a:p>
        </p:txBody>
      </p:sp>
    </p:spTree>
    <p:extLst>
      <p:ext uri="{BB962C8B-B14F-4D97-AF65-F5344CB8AC3E}">
        <p14:creationId xmlns:p14="http://schemas.microsoft.com/office/powerpoint/2010/main" val="27991904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59</a:t>
            </a:fld>
            <a:endParaRPr lang="fr-FR"/>
          </a:p>
        </p:txBody>
      </p:sp>
      <p:sp>
        <p:nvSpPr>
          <p:cNvPr id="7" name="Espace réservé du contenu 6"/>
          <p:cNvSpPr>
            <a:spLocks noGrp="1"/>
          </p:cNvSpPr>
          <p:nvPr>
            <p:ph idx="1"/>
          </p:nvPr>
        </p:nvSpPr>
        <p:spPr/>
        <p:txBody>
          <a:bodyPr/>
          <a:lstStyle/>
          <a:p>
            <a:endParaRPr lang="fr-FR"/>
          </a:p>
        </p:txBody>
      </p:sp>
      <p:pic>
        <p:nvPicPr>
          <p:cNvPr id="1026" name="Picture 2" descr="E:\Cours\6 annee bio\ecologie\especes menacees et eteintes.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293688"/>
            <a:ext cx="7920880" cy="6269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335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6</a:t>
            </a:fld>
            <a:endParaRPr lang="fr-F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1680" y="1556792"/>
            <a:ext cx="5523177" cy="4239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84771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r>
              <a:rPr lang="fr-FR" sz="2000" dirty="0"/>
              <a:t>Une espèce en voie d’extinction est définie suivant l’ « </a:t>
            </a:r>
            <a:r>
              <a:rPr lang="fr-FR" sz="2000" dirty="0" err="1"/>
              <a:t>Endangered</a:t>
            </a:r>
            <a:r>
              <a:rPr lang="fr-FR" sz="2000" dirty="0"/>
              <a:t> </a:t>
            </a:r>
            <a:r>
              <a:rPr lang="fr-FR" sz="2000" dirty="0" err="1"/>
              <a:t>Species</a:t>
            </a:r>
            <a:r>
              <a:rPr lang="fr-FR" sz="2000" dirty="0"/>
              <a:t> </a:t>
            </a:r>
            <a:r>
              <a:rPr lang="fr-FR" sz="2000" dirty="0" err="1"/>
              <a:t>Act</a:t>
            </a:r>
            <a:r>
              <a:rPr lang="fr-FR" sz="2000" dirty="0"/>
              <a:t> » comme une espèce en danger d’extinction imminent , à travers tout ou partie de son habitat (habitat d’espèce) . </a:t>
            </a:r>
            <a:r>
              <a:rPr lang="fr-FR" sz="2000" b="1" dirty="0"/>
              <a:t>Une espèce est en voie d’extinction lorsque le nombre d’individus est si fortement réduit qu’elle est en danger d’extinction s’ il n’y a pas d’intervention humaine</a:t>
            </a:r>
            <a:r>
              <a:rPr lang="fr-FR" sz="2000" dirty="0"/>
              <a:t>.</a:t>
            </a:r>
          </a:p>
          <a:p>
            <a:r>
              <a:rPr lang="fr-FR" sz="2000" dirty="0"/>
              <a:t>Une espèce est </a:t>
            </a:r>
            <a:r>
              <a:rPr lang="fr-FR" sz="2000" u="sng" dirty="0"/>
              <a:t>menacée</a:t>
            </a:r>
            <a:r>
              <a:rPr lang="fr-FR" sz="2000" dirty="0"/>
              <a:t> lorsque sa disparition est moins imminente , mais lorsque sa population est assez faible dans tout ou partie de son habitat.</a:t>
            </a:r>
          </a:p>
          <a:p>
            <a:pPr marL="0" indent="0">
              <a:buNone/>
            </a:pPr>
            <a:endParaRPr lang="fr-FR" sz="2000"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60</a:t>
            </a:fld>
            <a:endParaRPr lang="fr-FR"/>
          </a:p>
        </p:txBody>
      </p:sp>
    </p:spTree>
    <p:extLst>
      <p:ext uri="{BB962C8B-B14F-4D97-AF65-F5344CB8AC3E}">
        <p14:creationId xmlns:p14="http://schemas.microsoft.com/office/powerpoint/2010/main" val="33382231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pPr marL="0" indent="0">
              <a:buNone/>
            </a:pPr>
            <a:r>
              <a:rPr lang="fr-FR" sz="2000" dirty="0"/>
              <a:t>Les caractéristiques communes des espèces en voie d’extinction sont </a:t>
            </a:r>
          </a:p>
          <a:p>
            <a:pPr marL="0" indent="0">
              <a:buNone/>
            </a:pPr>
            <a:endParaRPr lang="fr-FR" sz="2000" dirty="0"/>
          </a:p>
          <a:p>
            <a:pPr lvl="0">
              <a:buFont typeface="Wingdings" pitchFamily="2" charset="2"/>
              <a:buChar char="Ø"/>
            </a:pPr>
            <a:r>
              <a:rPr lang="fr-FR" sz="2000" dirty="0"/>
              <a:t>Un habitat extrêmement localisé ,</a:t>
            </a:r>
          </a:p>
          <a:p>
            <a:pPr lvl="0">
              <a:buFont typeface="Wingdings" pitchFamily="2" charset="2"/>
              <a:buChar char="Ø"/>
            </a:pPr>
            <a:r>
              <a:rPr lang="fr-FR" sz="2000" dirty="0"/>
              <a:t>Le besoin d’un territoire étendu</a:t>
            </a:r>
          </a:p>
          <a:p>
            <a:pPr lvl="0">
              <a:buFont typeface="Wingdings" pitchFamily="2" charset="2"/>
              <a:buChar char="Ø"/>
            </a:pPr>
            <a:r>
              <a:rPr lang="fr-FR" sz="2000" dirty="0"/>
              <a:t>La vie insulaire</a:t>
            </a:r>
          </a:p>
          <a:p>
            <a:pPr lvl="0">
              <a:buFont typeface="Wingdings" pitchFamily="2" charset="2"/>
              <a:buChar char="Ø"/>
            </a:pPr>
            <a:r>
              <a:rPr lang="fr-FR" sz="2000" dirty="0"/>
              <a:t>Un taux de reproduction faible,</a:t>
            </a:r>
          </a:p>
          <a:p>
            <a:pPr lvl="0">
              <a:buFont typeface="Wingdings" pitchFamily="2" charset="2"/>
              <a:buChar char="Ø"/>
            </a:pPr>
            <a:r>
              <a:rPr lang="fr-FR" sz="2000" dirty="0"/>
              <a:t>Les besoins de zones de reproduction spéciales (cas des tortues)</a:t>
            </a:r>
          </a:p>
          <a:p>
            <a:pPr lvl="0">
              <a:buFont typeface="Wingdings" pitchFamily="2" charset="2"/>
              <a:buChar char="Ø"/>
            </a:pPr>
            <a:r>
              <a:rPr lang="fr-FR" sz="2000" dirty="0"/>
              <a:t>Des habitudes alimentaires particulières,…</a:t>
            </a:r>
          </a:p>
          <a:p>
            <a:pPr>
              <a:buFont typeface="Wingdings" pitchFamily="2" charset="2"/>
              <a:buChar char="Ø"/>
            </a:pPr>
            <a:endParaRPr lang="fr-FR" sz="2000"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61</a:t>
            </a:fld>
            <a:endParaRPr lang="fr-FR"/>
          </a:p>
        </p:txBody>
      </p:sp>
    </p:spTree>
    <p:extLst>
      <p:ext uri="{BB962C8B-B14F-4D97-AF65-F5344CB8AC3E}">
        <p14:creationId xmlns:p14="http://schemas.microsoft.com/office/powerpoint/2010/main" val="31254962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r>
              <a:rPr lang="fr-FR" sz="2000" dirty="0"/>
              <a:t>Le classement des espèces en danger est effectué suivant une échelle définie par l’ </a:t>
            </a:r>
            <a:r>
              <a:rPr lang="fr-FR" sz="2000" b="1" dirty="0"/>
              <a:t>IUCN</a:t>
            </a:r>
            <a:r>
              <a:rPr lang="fr-FR" sz="2000" dirty="0"/>
              <a:t> ( International Union for the Conservation of Nature and Natural </a:t>
            </a:r>
            <a:r>
              <a:rPr lang="fr-FR" sz="2000" dirty="0" err="1"/>
              <a:t>Resources</a:t>
            </a:r>
            <a:r>
              <a:rPr lang="fr-FR" sz="2000" dirty="0"/>
              <a:t> )  dans sa liste rouge des espèces menacées .Cette organisation recense les espèces et les classe suivant une échelle dont nous donnons le détail ci-après .</a:t>
            </a:r>
          </a:p>
          <a:p>
            <a:pPr marL="0" indent="0">
              <a:buNone/>
            </a:pPr>
            <a:r>
              <a:rPr lang="fr-FR" sz="2000" dirty="0"/>
              <a:t> </a:t>
            </a:r>
          </a:p>
          <a:p>
            <a:r>
              <a:rPr lang="fr-FR" sz="2000" b="1" dirty="0"/>
              <a:t>Echelle </a:t>
            </a:r>
            <a:endParaRPr lang="fr-FR" sz="2000" dirty="0"/>
          </a:p>
          <a:p>
            <a:pPr marL="0" indent="0">
              <a:buNone/>
            </a:pPr>
            <a:endParaRPr lang="fr-FR" sz="2000"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62</a:t>
            </a:fld>
            <a:endParaRPr lang="fr-FR"/>
          </a:p>
        </p:txBody>
      </p:sp>
      <p:pic>
        <p:nvPicPr>
          <p:cNvPr id="7" name="Picture 2" descr="180px-Status_iucn3_1_svg.png"/>
          <p:cNvPicPr/>
          <p:nvPr/>
        </p:nvPicPr>
        <p:blipFill>
          <a:blip r:embed="rId2" cstate="print"/>
          <a:stretch>
            <a:fillRect/>
          </a:stretch>
        </p:blipFill>
        <p:spPr>
          <a:xfrm>
            <a:off x="1187624" y="3933056"/>
            <a:ext cx="6480720" cy="1512168"/>
          </a:xfrm>
          <a:prstGeom prst="rect">
            <a:avLst/>
          </a:prstGeom>
        </p:spPr>
      </p:pic>
    </p:spTree>
    <p:extLst>
      <p:ext uri="{BB962C8B-B14F-4D97-AF65-F5344CB8AC3E}">
        <p14:creationId xmlns:p14="http://schemas.microsoft.com/office/powerpoint/2010/main" val="17696384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lnSpcReduction="10000"/>
          </a:bodyPr>
          <a:lstStyle/>
          <a:p>
            <a:r>
              <a:rPr lang="fr-FR" sz="2000" b="1" dirty="0"/>
              <a:t>EX : Eteint – </a:t>
            </a:r>
            <a:r>
              <a:rPr lang="fr-FR" sz="2000" dirty="0"/>
              <a:t>plus aucun individus</a:t>
            </a:r>
          </a:p>
          <a:p>
            <a:r>
              <a:rPr lang="fr-FR" sz="2000" b="1" dirty="0"/>
              <a:t>EW : Eteint à l’état sauvage – </a:t>
            </a:r>
            <a:r>
              <a:rPr lang="fr-FR" sz="2000" dirty="0"/>
              <a:t>individus survivant en captivité ou en dehors de leur territoire d’origine</a:t>
            </a:r>
          </a:p>
          <a:p>
            <a:r>
              <a:rPr lang="fr-FR" sz="2000" b="1" dirty="0"/>
              <a:t>CR :</a:t>
            </a:r>
            <a:r>
              <a:rPr lang="fr-FR" sz="2000" dirty="0"/>
              <a:t> </a:t>
            </a:r>
            <a:r>
              <a:rPr lang="fr-FR" sz="2000" b="1" dirty="0"/>
              <a:t>En</a:t>
            </a:r>
            <a:r>
              <a:rPr lang="fr-FR" sz="2000" dirty="0"/>
              <a:t> </a:t>
            </a:r>
            <a:r>
              <a:rPr lang="fr-FR" sz="2000" b="1" dirty="0"/>
              <a:t>Danger Critique -  </a:t>
            </a:r>
            <a:r>
              <a:rPr lang="fr-FR" sz="2000" dirty="0"/>
              <a:t>Très hauts risques d’extinction</a:t>
            </a:r>
          </a:p>
          <a:p>
            <a:r>
              <a:rPr lang="fr-FR" sz="2000" b="1" dirty="0"/>
              <a:t>EN : En Danger – </a:t>
            </a:r>
            <a:r>
              <a:rPr lang="fr-FR" sz="2000" dirty="0"/>
              <a:t>Hauts risques d’extinction dans son habitat sauvage</a:t>
            </a:r>
          </a:p>
          <a:p>
            <a:r>
              <a:rPr lang="fr-FR" sz="2000" b="1" dirty="0"/>
              <a:t>VU : Vulnérable – </a:t>
            </a:r>
            <a:r>
              <a:rPr lang="fr-FR" sz="2000" dirty="0"/>
              <a:t>Hauts risques d’être mis en danger dans son habitat sauvage</a:t>
            </a:r>
          </a:p>
          <a:p>
            <a:r>
              <a:rPr lang="fr-FR" sz="2000" b="1" dirty="0"/>
              <a:t>NT :</a:t>
            </a:r>
            <a:r>
              <a:rPr lang="fr-FR" sz="2000" dirty="0"/>
              <a:t>  </a:t>
            </a:r>
            <a:r>
              <a:rPr lang="fr-FR" sz="2000" b="1" dirty="0"/>
              <a:t>Danger proche</a:t>
            </a:r>
            <a:r>
              <a:rPr lang="fr-FR" sz="2000" dirty="0"/>
              <a:t> – Hauts risques d’être mis en danger dans le futur</a:t>
            </a:r>
          </a:p>
          <a:p>
            <a:r>
              <a:rPr lang="fr-FR" sz="2000" b="1" dirty="0"/>
              <a:t>LC </a:t>
            </a:r>
            <a:r>
              <a:rPr lang="fr-FR" sz="2000" dirty="0"/>
              <a:t>:  </a:t>
            </a:r>
            <a:r>
              <a:rPr lang="fr-FR" sz="2000" b="1" dirty="0"/>
              <a:t>Danger très bas</a:t>
            </a:r>
            <a:r>
              <a:rPr lang="fr-FR" sz="2000" dirty="0"/>
              <a:t> – Peu ou pas de risques , la majorité des taxons (les classes de classification) sont compris dans cette catégorie </a:t>
            </a:r>
            <a:r>
              <a:rPr lang="fr-FR" sz="2000" i="1" dirty="0"/>
              <a:t>Ne figurant pas sur la figure</a:t>
            </a:r>
            <a:endParaRPr lang="fr-FR" sz="2000" dirty="0"/>
          </a:p>
          <a:p>
            <a:r>
              <a:rPr lang="fr-FR" sz="2000" b="1" dirty="0"/>
              <a:t>DD : Peu ou pas de données – </a:t>
            </a:r>
            <a:r>
              <a:rPr lang="fr-FR" sz="2000" dirty="0"/>
              <a:t>Pas assez de données pour quantifier le risque d’extinction</a:t>
            </a:r>
          </a:p>
          <a:p>
            <a:r>
              <a:rPr lang="fr-FR" sz="2000" b="1" dirty="0"/>
              <a:t>NE : Pas d’évaluation – </a:t>
            </a:r>
            <a:r>
              <a:rPr lang="fr-FR" sz="2000" dirty="0"/>
              <a:t>Pas d’évaluation du risque effectuée</a:t>
            </a:r>
          </a:p>
          <a:p>
            <a:pPr marL="0" indent="0">
              <a:buNone/>
            </a:pPr>
            <a:endParaRPr lang="fr-FR" sz="2000"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63</a:t>
            </a:fld>
            <a:endParaRPr lang="fr-FR"/>
          </a:p>
        </p:txBody>
      </p:sp>
    </p:spTree>
    <p:extLst>
      <p:ext uri="{BB962C8B-B14F-4D97-AF65-F5344CB8AC3E}">
        <p14:creationId xmlns:p14="http://schemas.microsoft.com/office/powerpoint/2010/main" val="10659311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64</a:t>
            </a:fld>
            <a:endParaRPr lang="fr-FR"/>
          </a:p>
        </p:txBody>
      </p:sp>
      <p:sp>
        <p:nvSpPr>
          <p:cNvPr id="6" name="Espace réservé du contenu 5"/>
          <p:cNvSpPr>
            <a:spLocks noGrp="1"/>
          </p:cNvSpPr>
          <p:nvPr>
            <p:ph idx="1"/>
          </p:nvPr>
        </p:nvSpPr>
        <p:spPr/>
        <p:txBody>
          <a:bodyPr>
            <a:normAutofit/>
          </a:bodyPr>
          <a:lstStyle/>
          <a:p>
            <a:pPr marL="0" indent="0">
              <a:buNone/>
            </a:pPr>
            <a:r>
              <a:rPr lang="fr-FR" sz="2000" dirty="0"/>
              <a:t>Le   </a:t>
            </a:r>
            <a:r>
              <a:rPr lang="fr-FR" sz="2000" dirty="0" err="1"/>
              <a:t>Gymnogyps</a:t>
            </a:r>
            <a:r>
              <a:rPr lang="fr-FR" sz="2000" dirty="0"/>
              <a:t> </a:t>
            </a:r>
            <a:r>
              <a:rPr lang="fr-FR" sz="2000" dirty="0" err="1"/>
              <a:t>californianus</a:t>
            </a:r>
            <a:r>
              <a:rPr lang="fr-FR" sz="2000" dirty="0"/>
              <a:t> est classé en danger  critique (pastille rouge CR ) </a:t>
            </a:r>
          </a:p>
        </p:txBody>
      </p:sp>
      <p:pic>
        <p:nvPicPr>
          <p:cNvPr id="8" name="Picture 1" descr="180px-Status_iucn3_1_CR_svg.png"/>
          <p:cNvPicPr/>
          <p:nvPr/>
        </p:nvPicPr>
        <p:blipFill>
          <a:blip r:embed="rId2" cstate="print"/>
          <a:stretch>
            <a:fillRect/>
          </a:stretch>
        </p:blipFill>
        <p:spPr>
          <a:xfrm>
            <a:off x="1259632" y="1988840"/>
            <a:ext cx="7128792" cy="3312368"/>
          </a:xfrm>
          <a:prstGeom prst="rect">
            <a:avLst/>
          </a:prstGeom>
        </p:spPr>
      </p:pic>
    </p:spTree>
    <p:extLst>
      <p:ext uri="{BB962C8B-B14F-4D97-AF65-F5344CB8AC3E}">
        <p14:creationId xmlns:p14="http://schemas.microsoft.com/office/powerpoint/2010/main" val="22486357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lstStyle/>
          <a:p>
            <a:endParaRPr lang="fr-FR"/>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65</a:t>
            </a:fld>
            <a:endParaRPr lang="fr-FR"/>
          </a:p>
        </p:txBody>
      </p:sp>
      <p:pic>
        <p:nvPicPr>
          <p:cNvPr id="6" name="Picture 3" descr="300px-Gymnogyps_californianus_-San_Diego_Zoo-8a.jpg"/>
          <p:cNvPicPr/>
          <p:nvPr/>
        </p:nvPicPr>
        <p:blipFill>
          <a:blip r:embed="rId2" cstate="print"/>
          <a:stretch>
            <a:fillRect/>
          </a:stretch>
        </p:blipFill>
        <p:spPr>
          <a:xfrm>
            <a:off x="1043608" y="2492896"/>
            <a:ext cx="2857500" cy="1905000"/>
          </a:xfrm>
          <a:prstGeom prst="rect">
            <a:avLst/>
          </a:prstGeom>
        </p:spPr>
      </p:pic>
      <p:pic>
        <p:nvPicPr>
          <p:cNvPr id="7" name="Picture 4" descr="180px-Condor_in_flight.jpg"/>
          <p:cNvPicPr/>
          <p:nvPr/>
        </p:nvPicPr>
        <p:blipFill>
          <a:blip r:embed="rId3" cstate="print"/>
          <a:stretch>
            <a:fillRect/>
          </a:stretch>
        </p:blipFill>
        <p:spPr>
          <a:xfrm>
            <a:off x="6444208" y="1916832"/>
            <a:ext cx="2286000" cy="3429000"/>
          </a:xfrm>
          <a:prstGeom prst="rect">
            <a:avLst/>
          </a:prstGeom>
        </p:spPr>
      </p:pic>
    </p:spTree>
    <p:extLst>
      <p:ext uri="{BB962C8B-B14F-4D97-AF65-F5344CB8AC3E}">
        <p14:creationId xmlns:p14="http://schemas.microsoft.com/office/powerpoint/2010/main" val="25953854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lstStyle/>
          <a:p>
            <a:pPr marL="0" indent="0">
              <a:buNone/>
            </a:pPr>
            <a:r>
              <a:rPr lang="fr-FR" sz="2000" dirty="0"/>
              <a:t>Le cou et la  du condor de Californie sont dépourvus de plumes (hygiène) . En fait, la peau est ainsi soumise aux UV &gt; stérilisation , de plus elle peut sécher plus facilement </a:t>
            </a:r>
          </a:p>
          <a:p>
            <a:pPr marL="0" indent="0">
              <a:buNone/>
            </a:pPr>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66</a:t>
            </a:fld>
            <a:endParaRPr lang="fr-FR"/>
          </a:p>
        </p:txBody>
      </p:sp>
      <p:pic>
        <p:nvPicPr>
          <p:cNvPr id="6" name="Picture 5" descr="393PX-~1.JPG"/>
          <p:cNvPicPr/>
          <p:nvPr/>
        </p:nvPicPr>
        <p:blipFill>
          <a:blip r:embed="rId2" cstate="print"/>
          <a:stretch>
            <a:fillRect/>
          </a:stretch>
        </p:blipFill>
        <p:spPr>
          <a:xfrm>
            <a:off x="3563888" y="2780927"/>
            <a:ext cx="1769745" cy="2996565"/>
          </a:xfrm>
          <a:prstGeom prst="rect">
            <a:avLst/>
          </a:prstGeom>
        </p:spPr>
      </p:pic>
    </p:spTree>
    <p:extLst>
      <p:ext uri="{BB962C8B-B14F-4D97-AF65-F5344CB8AC3E}">
        <p14:creationId xmlns:p14="http://schemas.microsoft.com/office/powerpoint/2010/main" val="5414323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r>
              <a:rPr lang="fr-FR" sz="2000" dirty="0"/>
              <a:t>La peau du cou et de la tête est capable de changer de couleur suivant l’état « émotionnel »  et ceci est un mode de communication entre individus (jaune à rouge-orangé)</a:t>
            </a:r>
          </a:p>
          <a:p>
            <a:r>
              <a:rPr lang="fr-FR" sz="2000" dirty="0"/>
              <a:t>Contrairement aux autres oiseaux de proie la femelle est plus grande que le mâle </a:t>
            </a:r>
          </a:p>
          <a:p>
            <a:r>
              <a:rPr lang="fr-FR" sz="2000" dirty="0"/>
              <a:t>L’animal  adulte peut atteindre de 110 à 140 cm  en longueur, l’envergure étant de 2.50 à 3 m .Leur poids est compris entre 7-14 kg (moyenne 8-9 kg) .</a:t>
            </a:r>
          </a:p>
          <a:p>
            <a:r>
              <a:rPr lang="fr-FR" sz="2000" dirty="0"/>
              <a:t>L’orteil médian du condor est très long, les pattes sont plus adaptées à la marche qu’à la préhension (contrairement aux oiseaux de proies de nos régions) (ils sont plus apparentés aux cigognes).</a:t>
            </a:r>
          </a:p>
          <a:p>
            <a:pPr marL="0" indent="0">
              <a:buNone/>
            </a:pPr>
            <a:endParaRPr lang="fr-FR" sz="2000"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67</a:t>
            </a:fld>
            <a:endParaRPr lang="fr-FR"/>
          </a:p>
        </p:txBody>
      </p:sp>
    </p:spTree>
    <p:extLst>
      <p:ext uri="{BB962C8B-B14F-4D97-AF65-F5344CB8AC3E}">
        <p14:creationId xmlns:p14="http://schemas.microsoft.com/office/powerpoint/2010/main" val="7103271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68</a:t>
            </a:fld>
            <a:endParaRPr lang="fr-F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11760" y="2420888"/>
            <a:ext cx="4371211" cy="3279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1403648" y="1412776"/>
            <a:ext cx="6120680" cy="369332"/>
          </a:xfrm>
          <a:prstGeom prst="rect">
            <a:avLst/>
          </a:prstGeom>
          <a:noFill/>
        </p:spPr>
        <p:txBody>
          <a:bodyPr wrap="square" rtlCol="0">
            <a:spAutoFit/>
          </a:bodyPr>
          <a:lstStyle/>
          <a:p>
            <a:r>
              <a:rPr lang="fr-FR" dirty="0"/>
              <a:t>Habitat et distribution géographique</a:t>
            </a:r>
          </a:p>
        </p:txBody>
      </p:sp>
    </p:spTree>
    <p:extLst>
      <p:ext uri="{BB962C8B-B14F-4D97-AF65-F5344CB8AC3E}">
        <p14:creationId xmlns:p14="http://schemas.microsoft.com/office/powerpoint/2010/main" val="22044834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69</a:t>
            </a:fld>
            <a:endParaRPr lang="fr-F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07904" y="3789040"/>
            <a:ext cx="2725148" cy="204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oneTexte 5"/>
          <p:cNvSpPr txBox="1"/>
          <p:nvPr/>
        </p:nvSpPr>
        <p:spPr>
          <a:xfrm>
            <a:off x="755576" y="1383158"/>
            <a:ext cx="7848872" cy="2585323"/>
          </a:xfrm>
          <a:prstGeom prst="rect">
            <a:avLst/>
          </a:prstGeom>
          <a:noFill/>
        </p:spPr>
        <p:txBody>
          <a:bodyPr wrap="square" rtlCol="0">
            <a:spAutoFit/>
          </a:bodyPr>
          <a:lstStyle/>
          <a:p>
            <a:r>
              <a:rPr lang="fr-FR" dirty="0"/>
              <a:t>Il y a  500 ans , l’habitat des  condors s’étendait dans le Sud-ouest américain, et le long de la côte ouest .Les derniers oiseaux sauvages furent capturés en 1987 pour un programme de reproduction dans des zoos (le nombre d’individus n’était plus que de 22 en 1987) Ce programme a permis la remise en liberté de 200 condors dans les états précités, dans des réserves naturelles (notamment en Californie et le long du Colorado) </a:t>
            </a:r>
          </a:p>
          <a:p>
            <a:r>
              <a:rPr lang="fr-FR" dirty="0"/>
              <a:t>Son habitat naturel se trouve dans les steppes rocailleuses, les forêts de conifères, et les savanes à « chênes » </a:t>
            </a:r>
          </a:p>
          <a:p>
            <a:endParaRPr lang="fr-FR" dirty="0"/>
          </a:p>
        </p:txBody>
      </p:sp>
    </p:spTree>
    <p:extLst>
      <p:ext uri="{BB962C8B-B14F-4D97-AF65-F5344CB8AC3E}">
        <p14:creationId xmlns:p14="http://schemas.microsoft.com/office/powerpoint/2010/main" val="1304420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a:xfrm>
            <a:off x="467544" y="1700808"/>
            <a:ext cx="8229600" cy="4525963"/>
          </a:xfrm>
        </p:spPr>
        <p:txBody>
          <a:bodyPr/>
          <a:lstStyle/>
          <a:p>
            <a:pPr marL="0" indent="0">
              <a:buNone/>
            </a:pPr>
            <a:r>
              <a:rPr lang="fr-FR" u="sng" dirty="0"/>
              <a:t>Cas d’espèce : Tchernobyl (1986)</a:t>
            </a:r>
          </a:p>
          <a:p>
            <a:pPr marL="0" indent="0">
              <a:buNone/>
            </a:pPr>
            <a:endParaRPr lang="fr-FR" u="sng"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7</a:t>
            </a:fld>
            <a:endParaRPr lang="fr-F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197" y="2204864"/>
            <a:ext cx="6863163"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02637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lnSpcReduction="10000"/>
          </a:bodyPr>
          <a:lstStyle/>
          <a:p>
            <a:pPr marL="0" indent="0">
              <a:buNone/>
            </a:pPr>
            <a:r>
              <a:rPr lang="fr-FR" sz="2000" dirty="0"/>
              <a:t> </a:t>
            </a:r>
            <a:r>
              <a:rPr lang="fr-FR" sz="2000" b="1" u="sng" dirty="0"/>
              <a:t>Ecologie et comportement</a:t>
            </a:r>
          </a:p>
          <a:p>
            <a:pPr lvl="0"/>
            <a:r>
              <a:rPr lang="fr-FR" sz="2000" dirty="0"/>
              <a:t>Vol : Les condors sont des voiliers extraordinaires, ils sont essentiellement « planeurs », ils peuvent atteindre une altitude de ± 4500 m pour une vitesse de croisière de ± 90 km/h. Ils utilisent les courants ascendants le long des falaises et des rochers </a:t>
            </a:r>
          </a:p>
          <a:p>
            <a:pPr lvl="0"/>
            <a:r>
              <a:rPr lang="fr-FR" sz="2000" dirty="0"/>
              <a:t>Espérance de vie ± 50 ans  </a:t>
            </a:r>
          </a:p>
          <a:p>
            <a:pPr lvl="0"/>
            <a:r>
              <a:rPr lang="fr-FR" sz="2000" dirty="0"/>
              <a:t>Cris : grognements et sifflements</a:t>
            </a:r>
          </a:p>
          <a:p>
            <a:r>
              <a:rPr lang="fr-FR" sz="2000" dirty="0"/>
              <a:t> Particularités : se baignent souvent et pratique de l’</a:t>
            </a:r>
            <a:r>
              <a:rPr lang="fr-FR" sz="2000" dirty="0" err="1"/>
              <a:t>urohydrose</a:t>
            </a:r>
            <a:r>
              <a:rPr lang="fr-FR" sz="2000" dirty="0"/>
              <a:t> (défécation sur les pattes afin de stabiliser la température corporelle)</a:t>
            </a:r>
          </a:p>
          <a:p>
            <a:pPr lvl="0"/>
            <a:r>
              <a:rPr lang="fr-FR" sz="2000" dirty="0"/>
              <a:t>Ethologie : vivent en groupe avec une hiérarchisation  surtout marquée par le langage corporel , les jeux compétitifs de comportement, plus une variété de grognements et sifflements . Cette hiérarchie se marque surtout lors des repas : les dominants mangeant d’abord  et les jeunes ensuite.</a:t>
            </a:r>
          </a:p>
          <a:p>
            <a:pPr marL="0" indent="0">
              <a:buNone/>
            </a:pPr>
            <a:endParaRPr lang="fr-FR" sz="2000" dirty="0"/>
          </a:p>
          <a:p>
            <a:pPr marL="0" indent="0">
              <a:buNone/>
            </a:pPr>
            <a:endParaRPr lang="fr-FR" sz="2000"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70</a:t>
            </a:fld>
            <a:endParaRPr lang="fr-FR"/>
          </a:p>
        </p:txBody>
      </p:sp>
    </p:spTree>
    <p:extLst>
      <p:ext uri="{BB962C8B-B14F-4D97-AF65-F5344CB8AC3E}">
        <p14:creationId xmlns:p14="http://schemas.microsoft.com/office/powerpoint/2010/main" val="23107521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pPr marL="0" lvl="0" indent="0">
              <a:buNone/>
            </a:pPr>
            <a:r>
              <a:rPr lang="fr-FR" sz="2000" u="sng" dirty="0"/>
              <a:t>Régime alimentaire</a:t>
            </a:r>
          </a:p>
          <a:p>
            <a:pPr lvl="0"/>
            <a:r>
              <a:rPr lang="fr-FR" sz="2000" dirty="0"/>
              <a:t>Autrefois , carcasses de la « mégafaune » éteinte en Amérique du N.</a:t>
            </a:r>
          </a:p>
          <a:p>
            <a:r>
              <a:rPr lang="fr-FR" sz="2000" dirty="0"/>
              <a:t>Actuellement ils « festoient » sur des carcasses de daims, de chèvres, cochons,, couguars,…. Si pas, ils se nourrissent de carcasses de plus petits animaux.</a:t>
            </a:r>
          </a:p>
          <a:p>
            <a:r>
              <a:rPr lang="fr-FR" sz="2000" dirty="0"/>
              <a:t>Ils ne se nourrissent que rarement  de carcasses de reptiles. &gt; charognards</a:t>
            </a:r>
          </a:p>
          <a:p>
            <a:r>
              <a:rPr lang="fr-FR" sz="2000" dirty="0"/>
              <a:t>Ils localisent la proie non pas par leur odorat (très mauvais ou nul ) mais par la présence d’autres  charognards .Les condors intimident ensuite ces derniers (sauf les ours) et peuvent se nourrir alors.</a:t>
            </a:r>
          </a:p>
          <a:p>
            <a:r>
              <a:rPr lang="fr-FR" sz="2000" dirty="0"/>
              <a:t>Ils peuvent rester jusqu’à 2 semaines sans se nourrir mais peuvent avaler des morceaux &gt; 1.5 kg</a:t>
            </a:r>
          </a:p>
          <a:p>
            <a:pPr marL="0" indent="0">
              <a:buNone/>
            </a:pPr>
            <a:endParaRPr lang="fr-FR" sz="2000"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71</a:t>
            </a:fld>
            <a:endParaRPr lang="fr-FR"/>
          </a:p>
        </p:txBody>
      </p:sp>
    </p:spTree>
    <p:extLst>
      <p:ext uri="{BB962C8B-B14F-4D97-AF65-F5344CB8AC3E}">
        <p14:creationId xmlns:p14="http://schemas.microsoft.com/office/powerpoint/2010/main" val="20986347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lnSpcReduction="10000"/>
          </a:bodyPr>
          <a:lstStyle/>
          <a:p>
            <a:r>
              <a:rPr lang="fr-FR" sz="2000" b="1" u="sng" dirty="0"/>
              <a:t>Reproduction</a:t>
            </a:r>
            <a:endParaRPr lang="fr-FR" sz="2000" dirty="0"/>
          </a:p>
          <a:p>
            <a:r>
              <a:rPr lang="fr-FR" sz="2000" dirty="0"/>
              <a:t>Les condors sont sexuellement matures à six ans.</a:t>
            </a:r>
          </a:p>
          <a:p>
            <a:r>
              <a:rPr lang="fr-FR" sz="2000" dirty="0"/>
              <a:t>Pour attirer la femelle , le mâle  procède via un « parade nuptiale » : la tête du mâle rougit, les plumes du cou s’hérissent, et il étire ses longues ailes pour approcher la femelle qui si elle baisse la tête accepte le mâle . (cette union est pour la vie)</a:t>
            </a:r>
          </a:p>
          <a:p>
            <a:r>
              <a:rPr lang="fr-FR" sz="2000" dirty="0"/>
              <a:t>Nidification très rudimentaire (anfractuosités des rochers)</a:t>
            </a:r>
          </a:p>
          <a:p>
            <a:r>
              <a:rPr lang="fr-FR" sz="2000" dirty="0"/>
              <a:t>Ponte : Œuf couleur bleue à blanc (1 seul œuf de 280 g) , si cet œuf est perdu, la femelle en pond un second (cette particularité sera utilisée pour la conservation de l’espèce)</a:t>
            </a:r>
          </a:p>
          <a:p>
            <a:r>
              <a:rPr lang="fr-FR" sz="2000" dirty="0"/>
              <a:t>Incubation de 53 à 60 jours par les 2 parents ,  les poussins naissent les yeux ouverts et sont recouverts d’un duvet gris .Ils peuvent voler cinq à six mois après .Ils restent au nid jusqu’à deux ans puis une nouvelle couvée reprend</a:t>
            </a:r>
          </a:p>
          <a:p>
            <a:pPr marL="0" indent="0">
              <a:buNone/>
            </a:pPr>
            <a:endParaRPr lang="fr-FR" sz="2000"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72</a:t>
            </a:fld>
            <a:endParaRPr lang="fr-FR"/>
          </a:p>
        </p:txBody>
      </p:sp>
    </p:spTree>
    <p:extLst>
      <p:ext uri="{BB962C8B-B14F-4D97-AF65-F5344CB8AC3E}">
        <p14:creationId xmlns:p14="http://schemas.microsoft.com/office/powerpoint/2010/main" val="3171710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pPr marL="0" lvl="0" indent="0">
              <a:buNone/>
            </a:pPr>
            <a:r>
              <a:rPr lang="fr-FR" sz="2000" dirty="0"/>
              <a:t>Les causes modernes de l’extinction  sont</a:t>
            </a:r>
          </a:p>
          <a:p>
            <a:pPr marL="0" lvl="0" indent="0">
              <a:buNone/>
            </a:pPr>
            <a:r>
              <a:rPr lang="fr-FR" sz="2000" dirty="0"/>
              <a:t>1) Intrinsèques aux condors : Partenaire unique , taux de reproduction très bas, âge de la maturité sexuelle élevé</a:t>
            </a:r>
          </a:p>
          <a:p>
            <a:pPr marL="0" lvl="0" indent="0">
              <a:buNone/>
            </a:pPr>
            <a:r>
              <a:rPr lang="fr-FR" sz="2000"/>
              <a:t>2) Extrinsèques</a:t>
            </a:r>
            <a:r>
              <a:rPr lang="fr-FR" sz="2000" dirty="0"/>
              <a:t> :  </a:t>
            </a:r>
          </a:p>
          <a:p>
            <a:pPr lvl="0"/>
            <a:r>
              <a:rPr lang="fr-FR" sz="2000" dirty="0"/>
              <a:t>Prélèvements des œufs et de spécimens pour les musées</a:t>
            </a:r>
          </a:p>
          <a:p>
            <a:pPr lvl="0"/>
            <a:r>
              <a:rPr lang="fr-FR" sz="2000" dirty="0"/>
              <a:t>Empoisonnement par le plomb (proies contaminées par des balles de chasse)</a:t>
            </a:r>
          </a:p>
          <a:p>
            <a:pPr lvl="0"/>
            <a:r>
              <a:rPr lang="fr-FR" sz="2000" dirty="0"/>
              <a:t>Empoisonnement par le DDT,</a:t>
            </a:r>
          </a:p>
          <a:p>
            <a:pPr lvl="0"/>
            <a:r>
              <a:rPr lang="fr-FR" sz="2000" dirty="0"/>
              <a:t>Lignes à haute tension,</a:t>
            </a:r>
          </a:p>
          <a:p>
            <a:pPr lvl="0"/>
            <a:r>
              <a:rPr lang="fr-FR" sz="2000" dirty="0"/>
              <a:t>Destruction  de leur habitat naturel (incendies de forêts, urbanisation,…)</a:t>
            </a:r>
          </a:p>
          <a:p>
            <a:pPr lvl="0"/>
            <a:r>
              <a:rPr lang="fr-FR" sz="2000" dirty="0"/>
              <a:t> Chasse par les éleveurs qui pensaient que les condors tuaient leur bétail,..</a:t>
            </a:r>
          </a:p>
          <a:p>
            <a:pPr marL="0" indent="0">
              <a:buNone/>
            </a:pPr>
            <a:endParaRPr lang="fr-FR" sz="2000"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73</a:t>
            </a:fld>
            <a:endParaRPr lang="fr-FR"/>
          </a:p>
        </p:txBody>
      </p:sp>
    </p:spTree>
    <p:extLst>
      <p:ext uri="{BB962C8B-B14F-4D97-AF65-F5344CB8AC3E}">
        <p14:creationId xmlns:p14="http://schemas.microsoft.com/office/powerpoint/2010/main" val="14394474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r>
              <a:rPr lang="fr-FR" sz="2000" dirty="0"/>
              <a:t>La combinaison de ces facteurs a conduit à l’extinction presque définitive de l’espèce</a:t>
            </a:r>
          </a:p>
          <a:p>
            <a:r>
              <a:rPr lang="fr-FR" sz="2000" dirty="0"/>
              <a:t>En 1987, le gouvernement américain a capturé les derniers condors sauvages et les zoos de Los Angeles et de San Diego (parc animalier)  ont fait se reproduire les condors en captivité .</a:t>
            </a:r>
          </a:p>
          <a:p>
            <a:r>
              <a:rPr lang="fr-FR" sz="2000" dirty="0"/>
              <a:t>Comme les condors pondent un deuxième œuf si on l’enlève,  les biologistes ont fait éclore ces œufs en couveuse puis ont élevé les jeunes condors avec l’aide de marionnettes qui remplacèrent leurs parents. Le deuxième œuf lui était laissé aux parents pour suivre le cycle naturel</a:t>
            </a:r>
          </a:p>
          <a:p>
            <a:pPr marL="0" indent="0">
              <a:buNone/>
            </a:pPr>
            <a:endParaRPr lang="fr-FR" sz="2000"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74</a:t>
            </a:fld>
            <a:endParaRPr lang="fr-FR"/>
          </a:p>
        </p:txBody>
      </p:sp>
      <p:pic>
        <p:nvPicPr>
          <p:cNvPr id="7" name="Picture 8" descr="180px-Gymnogyps_californianus1.jpg"/>
          <p:cNvPicPr/>
          <p:nvPr/>
        </p:nvPicPr>
        <p:blipFill>
          <a:blip r:embed="rId2" cstate="print"/>
          <a:stretch>
            <a:fillRect/>
          </a:stretch>
        </p:blipFill>
        <p:spPr>
          <a:xfrm>
            <a:off x="4056127" y="4581128"/>
            <a:ext cx="1097280" cy="1645920"/>
          </a:xfrm>
          <a:prstGeom prst="rect">
            <a:avLst/>
          </a:prstGeom>
        </p:spPr>
      </p:pic>
    </p:spTree>
    <p:extLst>
      <p:ext uri="{BB962C8B-B14F-4D97-AF65-F5344CB8AC3E}">
        <p14:creationId xmlns:p14="http://schemas.microsoft.com/office/powerpoint/2010/main" val="21961658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fontScale="92500" lnSpcReduction="10000"/>
          </a:bodyPr>
          <a:lstStyle/>
          <a:p>
            <a:r>
              <a:rPr lang="fr-FR" sz="2000" dirty="0"/>
              <a:t>Ils ont par conséquent quasiment  doublé le taux de natalité .</a:t>
            </a:r>
          </a:p>
          <a:p>
            <a:r>
              <a:rPr lang="fr-FR" sz="2000" dirty="0"/>
              <a:t>Les premiers condors  furent réintroduits en 1992, mais de fortes mortalités furent rencontrées à cause des lignes à  H.T.. Depuis 1994, les condors nés en captivité sont entraînés à éviter les lignes électriques et les humains</a:t>
            </a:r>
          </a:p>
          <a:p>
            <a:r>
              <a:rPr lang="fr-FR" sz="2000" dirty="0"/>
              <a:t>Des mesures ont été prises également pour ne pas employer des balles en plomb lors des chasses sur les territoires des condors.</a:t>
            </a:r>
          </a:p>
          <a:p>
            <a:r>
              <a:rPr lang="fr-FR" sz="2000" dirty="0"/>
              <a:t>Ce programme de réintroduction est le projet de conservation d’espèce le plus coûteux  depuis la 2eme guerre mondiale</a:t>
            </a:r>
          </a:p>
          <a:p>
            <a:r>
              <a:rPr lang="fr-FR" sz="2000" dirty="0"/>
              <a:t>Les condors recommencent ainsi à occuper leurs niches écologiques et leur population reprend  peu à peu une aire plus vaste de répartition (en 2006 ,  les  ornithologues ont observé des nidifications en Californie du N. et les premiers œufs pondus au Mexique depuis 1930 )</a:t>
            </a:r>
          </a:p>
          <a:p>
            <a:r>
              <a:rPr lang="fr-FR" sz="2000" dirty="0"/>
              <a:t>Les statistiques de population montrent que , actuellement,   il y a 322 individus vivants, dont 172 à l’état sauvage  , le reste étant localisé dans les zoos et parcs naturels </a:t>
            </a:r>
          </a:p>
          <a:p>
            <a:pPr marL="0" indent="0">
              <a:buNone/>
            </a:pPr>
            <a:endParaRPr lang="fr-FR" sz="2000"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75</a:t>
            </a:fld>
            <a:endParaRPr lang="fr-FR"/>
          </a:p>
        </p:txBody>
      </p:sp>
    </p:spTree>
    <p:extLst>
      <p:ext uri="{BB962C8B-B14F-4D97-AF65-F5344CB8AC3E}">
        <p14:creationId xmlns:p14="http://schemas.microsoft.com/office/powerpoint/2010/main" val="15816663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pPr marL="0" indent="0">
              <a:buNone/>
            </a:pPr>
            <a:r>
              <a:rPr lang="fr-FR" sz="2000" dirty="0"/>
              <a:t>Quelques précisions concernant les cycles de la matière.</a:t>
            </a:r>
          </a:p>
          <a:p>
            <a:r>
              <a:rPr lang="fr-FR" sz="2000" dirty="0"/>
              <a:t>Cycle Oxygène et Couplage O</a:t>
            </a:r>
            <a:r>
              <a:rPr lang="fr-FR" sz="2000" baseline="-25000" dirty="0"/>
              <a:t>2</a:t>
            </a:r>
            <a:r>
              <a:rPr lang="fr-FR" sz="2000" dirty="0"/>
              <a:t> - CO</a:t>
            </a:r>
            <a:r>
              <a:rPr lang="fr-FR" sz="2000" baseline="-25000" dirty="0"/>
              <a:t>2</a:t>
            </a:r>
          </a:p>
          <a:p>
            <a:pPr>
              <a:buFontTx/>
              <a:buChar char="-"/>
            </a:pPr>
            <a:r>
              <a:rPr lang="fr-FR" sz="2000" dirty="0"/>
              <a:t>équation photosynthèse (et respiration) équilibrée en CO</a:t>
            </a:r>
            <a:r>
              <a:rPr lang="fr-FR" sz="2000" baseline="-25000" dirty="0"/>
              <a:t>2</a:t>
            </a:r>
            <a:r>
              <a:rPr lang="fr-FR" sz="2000" dirty="0"/>
              <a:t> et O</a:t>
            </a:r>
            <a:r>
              <a:rPr lang="fr-FR" sz="2000" baseline="-25000" dirty="0"/>
              <a:t>2</a:t>
            </a:r>
            <a:r>
              <a:rPr lang="fr-FR" sz="2000" dirty="0"/>
              <a:t> </a:t>
            </a:r>
          </a:p>
          <a:p>
            <a:pPr>
              <a:buFontTx/>
              <a:buChar char="-"/>
            </a:pPr>
            <a:r>
              <a:rPr lang="fr-FR" sz="2000" dirty="0"/>
              <a:t> le bilan net d’une forêt mature après plusieurs années est nul en O</a:t>
            </a:r>
            <a:r>
              <a:rPr lang="fr-FR" sz="2000" baseline="-25000" dirty="0"/>
              <a:t>2</a:t>
            </a:r>
            <a:r>
              <a:rPr lang="fr-FR" sz="2000" dirty="0"/>
              <a:t> c’est l’océan à lui seul qui joue le rôle de régulateur de l’O</a:t>
            </a:r>
            <a:r>
              <a:rPr lang="fr-FR" sz="2000" baseline="-25000" dirty="0"/>
              <a:t>2</a:t>
            </a:r>
            <a:r>
              <a:rPr lang="fr-FR" sz="2000" dirty="0"/>
              <a:t> atmosphérique via le phytoplancton</a:t>
            </a:r>
          </a:p>
          <a:p>
            <a:r>
              <a:rPr lang="fr-FR" sz="2000" dirty="0"/>
              <a:t>une partie seulement est transmise vers les échelons supérieurs ( 10 % suivant   </a:t>
            </a:r>
            <a:r>
              <a:rPr lang="fr-FR" sz="2000" dirty="0" err="1"/>
              <a:t>Lindeman</a:t>
            </a:r>
            <a:r>
              <a:rPr lang="fr-FR" sz="2000" dirty="0"/>
              <a:t>), le reste sédimente (plus sédimentation des hétérotrophes morts ), </a:t>
            </a:r>
            <a:r>
              <a:rPr lang="fr-FR" sz="2000" dirty="0">
                <a:sym typeface="Wingdings" pitchFamily="2" charset="2"/>
              </a:rPr>
              <a:t> </a:t>
            </a:r>
            <a:r>
              <a:rPr lang="fr-FR" sz="2000" dirty="0"/>
              <a:t> soustraction de C au système et accroissement d’O</a:t>
            </a:r>
            <a:r>
              <a:rPr lang="fr-FR" sz="2000" baseline="-25000" dirty="0"/>
              <a:t>2</a:t>
            </a:r>
            <a:r>
              <a:rPr lang="fr-FR" sz="2000" dirty="0"/>
              <a:t> atmosphérique</a:t>
            </a:r>
          </a:p>
          <a:p>
            <a:r>
              <a:rPr lang="fr-FR" sz="2000" dirty="0"/>
              <a:t>2 notions  sont liées : la  séquestration du C et la production d’Oxygène</a:t>
            </a:r>
          </a:p>
          <a:p>
            <a:r>
              <a:rPr lang="fr-FR" sz="2000" dirty="0"/>
              <a:t>La quantité d’O</a:t>
            </a:r>
            <a:r>
              <a:rPr lang="fr-FR" sz="2000" baseline="-25000" dirty="0"/>
              <a:t>2</a:t>
            </a:r>
            <a:r>
              <a:rPr lang="fr-FR" sz="2000" dirty="0"/>
              <a:t> varie donc dans le temps, en fonction de ce lien</a:t>
            </a:r>
          </a:p>
          <a:p>
            <a:pPr marL="0" indent="0">
              <a:buNone/>
            </a:pPr>
            <a:endParaRPr lang="fr-FR" sz="2000"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76</a:t>
            </a:fld>
            <a:endParaRPr lang="fr-FR"/>
          </a:p>
        </p:txBody>
      </p:sp>
    </p:spTree>
    <p:extLst>
      <p:ext uri="{BB962C8B-B14F-4D97-AF65-F5344CB8AC3E}">
        <p14:creationId xmlns:p14="http://schemas.microsoft.com/office/powerpoint/2010/main" val="21370007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77</a:t>
            </a:fld>
            <a:endParaRPr lang="fr-F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023" y="620688"/>
            <a:ext cx="784225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31230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fontScale="70000" lnSpcReduction="20000"/>
          </a:bodyPr>
          <a:lstStyle/>
          <a:p>
            <a:r>
              <a:rPr lang="fr-FR" sz="2300" dirty="0"/>
              <a:t>Cycle Oxygène et Couplage O2 - CO2</a:t>
            </a:r>
          </a:p>
          <a:p>
            <a:pPr marL="0" indent="0">
              <a:buNone/>
            </a:pPr>
            <a:endParaRPr lang="fr-FR" sz="2000" dirty="0"/>
          </a:p>
          <a:p>
            <a:pPr marL="0" indent="0">
              <a:buNone/>
            </a:pPr>
            <a:r>
              <a:rPr lang="fr-FR" sz="2000" dirty="0"/>
              <a:t> 0</a:t>
            </a:r>
            <a:r>
              <a:rPr lang="fr-FR" sz="2000" baseline="-25000" dirty="0"/>
              <a:t>2</a:t>
            </a:r>
            <a:r>
              <a:rPr lang="fr-FR" sz="2000" dirty="0"/>
              <a:t>, sous-produit de la photosynthèse, donc augmentation progressive de O2 mais produit toxique</a:t>
            </a:r>
          </a:p>
          <a:p>
            <a:endParaRPr lang="fr-FR" sz="2000" dirty="0"/>
          </a:p>
          <a:p>
            <a:pPr marL="0" indent="0">
              <a:buNone/>
            </a:pPr>
            <a:r>
              <a:rPr lang="fr-FR" sz="2000" dirty="0"/>
              <a:t>1) Effet Lorrain Smith</a:t>
            </a:r>
          </a:p>
          <a:p>
            <a:r>
              <a:rPr lang="fr-FR" sz="2000" dirty="0"/>
              <a:t>Après un séjour de plus de deux heures à une PpO2 &gt; 0,5 bar, risque d'inflammation du surfactant des alvéoles pulmonaires puis d‘</a:t>
            </a:r>
            <a:r>
              <a:rPr lang="fr-FR" sz="2000" dirty="0" err="1"/>
              <a:t>oedème</a:t>
            </a:r>
            <a:r>
              <a:rPr lang="fr-FR" sz="2000" dirty="0"/>
              <a:t> aigu du poumon. Signes avant-coureurs : face rose, difficultés respiratoires, toux, brûlures pulmonaires.</a:t>
            </a:r>
          </a:p>
          <a:p>
            <a:pPr marL="0" indent="0">
              <a:buNone/>
            </a:pPr>
            <a:r>
              <a:rPr lang="fr-FR" sz="2000" dirty="0"/>
              <a:t>2)  Effet Paul Bert</a:t>
            </a:r>
          </a:p>
          <a:p>
            <a:r>
              <a:rPr lang="fr-FR" sz="2000" dirty="0"/>
              <a:t>Radicaux libres provoquent une altération fonctionnelle des cellules nerveuses et déclenchent des accidents neurotoxiques. Raidissement de la personne atteinte (forme épileptique). Signes avant-coureurs : tachycardie, spasmes, nausée, anxiété, confusion, et troubles de la vue.</a:t>
            </a:r>
          </a:p>
          <a:p>
            <a:r>
              <a:rPr lang="fr-FR" sz="2000" dirty="0"/>
              <a:t>Cet accident se déroule le plus généralement en trois phases :</a:t>
            </a:r>
          </a:p>
          <a:p>
            <a:pPr marL="0" indent="0">
              <a:buNone/>
            </a:pPr>
            <a:endParaRPr lang="fr-FR" sz="2000" dirty="0"/>
          </a:p>
          <a:p>
            <a:pPr marL="0" indent="0">
              <a:buNone/>
            </a:pPr>
            <a:r>
              <a:rPr lang="fr-FR" sz="2000" dirty="0"/>
              <a:t>a) phase tonique : de 30 secondes à 2 min pendant laquelle surviennent des contractions musculaires généralisées, un arrêt </a:t>
            </a:r>
            <a:r>
              <a:rPr lang="fr-FR" sz="2000" dirty="0" err="1"/>
              <a:t>ventilatoire</a:t>
            </a:r>
            <a:r>
              <a:rPr lang="fr-FR" sz="2000" dirty="0"/>
              <a:t> éventuel et/ou une perte de connaissance</a:t>
            </a:r>
          </a:p>
          <a:p>
            <a:pPr marL="0" indent="0">
              <a:buNone/>
            </a:pPr>
            <a:r>
              <a:rPr lang="fr-FR" sz="2000" dirty="0"/>
              <a:t>b) phase clonique : de 2 à 3 minutes pendant laquelle ont lieu des convulsions ainsi qu'une ventilation irrégulière</a:t>
            </a:r>
          </a:p>
          <a:p>
            <a:pPr marL="0" indent="0">
              <a:buNone/>
            </a:pPr>
            <a:r>
              <a:rPr lang="fr-FR" sz="2000" dirty="0"/>
              <a:t>c) phase résolutive : de 5 à 30 minutes avec un relâchement musculaire, une reprise progressive de la conscience, des signes de confusion, voire d'agitation</a:t>
            </a:r>
          </a:p>
          <a:p>
            <a:pPr marL="0" indent="0">
              <a:buNone/>
            </a:pPr>
            <a:endParaRPr lang="fr-FR" sz="2000"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78</a:t>
            </a:fld>
            <a:endParaRPr lang="fr-FR"/>
          </a:p>
        </p:txBody>
      </p:sp>
    </p:spTree>
    <p:extLst>
      <p:ext uri="{BB962C8B-B14F-4D97-AF65-F5344CB8AC3E}">
        <p14:creationId xmlns:p14="http://schemas.microsoft.com/office/powerpoint/2010/main" val="1453582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fontScale="85000" lnSpcReduction="10000"/>
          </a:bodyPr>
          <a:lstStyle/>
          <a:p>
            <a:pPr marL="0" indent="0">
              <a:buNone/>
            </a:pPr>
            <a:r>
              <a:rPr lang="fr-FR" sz="2000" dirty="0"/>
              <a:t> Effet nocif de l'oxygène provient des propriétés chimiques des ions </a:t>
            </a:r>
            <a:r>
              <a:rPr lang="fr-FR" sz="2000" dirty="0" err="1"/>
              <a:t>superoxyde</a:t>
            </a:r>
            <a:endParaRPr lang="fr-FR" sz="2000" dirty="0"/>
          </a:p>
          <a:p>
            <a:r>
              <a:rPr lang="fr-FR" sz="2000" dirty="0"/>
              <a:t>O</a:t>
            </a:r>
            <a:r>
              <a:rPr lang="fr-FR" sz="2000" baseline="30000" dirty="0"/>
              <a:t>2-</a:t>
            </a:r>
            <a:r>
              <a:rPr lang="fr-FR" sz="2000" dirty="0"/>
              <a:t> , radicaux libres. Ions très réactifs; peuvent altérer nos cellules s'ils sont trop nombreux.</a:t>
            </a:r>
            <a:r>
              <a:rPr lang="fr-FR" sz="2000" dirty="0">
                <a:sym typeface="Wingdings" pitchFamily="2" charset="2"/>
              </a:rPr>
              <a:t> </a:t>
            </a:r>
            <a:r>
              <a:rPr lang="fr-FR" sz="2000" dirty="0"/>
              <a:t>mécanisme de régulation du taux de radicaux libres, même chez les végétaux !</a:t>
            </a:r>
          </a:p>
          <a:p>
            <a:endParaRPr lang="fr-FR" sz="2000" dirty="0"/>
          </a:p>
          <a:p>
            <a:r>
              <a:rPr lang="fr-FR" sz="2000" dirty="0"/>
              <a:t>Point de vue évolutif :</a:t>
            </a:r>
          </a:p>
          <a:p>
            <a:pPr marL="0" indent="0">
              <a:buNone/>
            </a:pPr>
            <a:endParaRPr lang="fr-FR" sz="2000" dirty="0"/>
          </a:p>
          <a:p>
            <a:pPr marL="0" indent="0">
              <a:buNone/>
            </a:pPr>
            <a:r>
              <a:rPr lang="fr-FR" sz="2000" dirty="0"/>
              <a:t>Défense anti-oxydante : principalement les </a:t>
            </a:r>
            <a:r>
              <a:rPr lang="fr-FR" sz="2000" dirty="0" err="1"/>
              <a:t>superoxydes</a:t>
            </a:r>
            <a:r>
              <a:rPr lang="fr-FR" sz="2000" dirty="0"/>
              <a:t> </a:t>
            </a:r>
            <a:r>
              <a:rPr lang="fr-FR" sz="2000" dirty="0" err="1"/>
              <a:t>dismutases</a:t>
            </a:r>
            <a:r>
              <a:rPr lang="fr-FR" sz="2000" dirty="0"/>
              <a:t> (</a:t>
            </a:r>
            <a:r>
              <a:rPr lang="fr-FR" sz="2000" dirty="0" err="1"/>
              <a:t>SODs</a:t>
            </a:r>
            <a:r>
              <a:rPr lang="fr-FR" sz="2000" dirty="0"/>
              <a:t>); responsables de la </a:t>
            </a:r>
            <a:r>
              <a:rPr lang="fr-FR" sz="2000" dirty="0" err="1"/>
              <a:t>dismutation</a:t>
            </a:r>
            <a:r>
              <a:rPr lang="fr-FR" sz="2000" dirty="0"/>
              <a:t> d'une des espèces actives et dommageables de l'oxygène, l'anion </a:t>
            </a:r>
            <a:r>
              <a:rPr lang="fr-FR" sz="2000" dirty="0" err="1"/>
              <a:t>superoxide</a:t>
            </a:r>
            <a:r>
              <a:rPr lang="fr-FR" sz="2000" dirty="0"/>
              <a:t>; </a:t>
            </a:r>
            <a:r>
              <a:rPr lang="fr-FR" sz="2000" dirty="0" err="1"/>
              <a:t>SODs</a:t>
            </a:r>
            <a:r>
              <a:rPr lang="fr-FR" sz="2000" dirty="0"/>
              <a:t> se différencient en plusieurs classes distinctes par leur cofacteur métallique et leur localisation cellulaire. </a:t>
            </a:r>
          </a:p>
          <a:p>
            <a:pPr marL="0" indent="0">
              <a:buNone/>
            </a:pPr>
            <a:endParaRPr lang="fr-FR" sz="2000" dirty="0"/>
          </a:p>
          <a:p>
            <a:pPr marL="0" indent="0">
              <a:buNone/>
            </a:pPr>
            <a:r>
              <a:rPr lang="fr-FR" sz="2000" dirty="0"/>
              <a:t>L’ apparition des hétérotrophes avant le Primaire : la respiration fait baisser le taux de O2 global de l’atmosphère (plus libération CO2)</a:t>
            </a:r>
          </a:p>
          <a:p>
            <a:pPr marL="0" indent="0">
              <a:buNone/>
            </a:pPr>
            <a:r>
              <a:rPr lang="fr-FR" sz="2000" dirty="0"/>
              <a:t>Et apparition d’une photosynthèse en C4, probablement à la fin du Carbonifère :</a:t>
            </a:r>
          </a:p>
          <a:p>
            <a:pPr marL="0" indent="0">
              <a:buNone/>
            </a:pPr>
            <a:r>
              <a:rPr lang="fr-FR" sz="2000" dirty="0"/>
              <a:t>plantes capables de </a:t>
            </a:r>
            <a:r>
              <a:rPr lang="fr-FR" sz="2000" dirty="0" err="1"/>
              <a:t>photosynthétiser</a:t>
            </a:r>
            <a:r>
              <a:rPr lang="fr-FR" sz="2000" dirty="0"/>
              <a:t> avec des concentrations très faibles en CO2. Le rendement des plantes en C3 a dû baisser au Carbonifère.</a:t>
            </a:r>
          </a:p>
          <a:p>
            <a:pPr marL="0" indent="0">
              <a:buNone/>
            </a:pPr>
            <a:endParaRPr lang="fr-FR" sz="2000"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79</a:t>
            </a:fld>
            <a:endParaRPr lang="fr-FR"/>
          </a:p>
        </p:txBody>
      </p:sp>
    </p:spTree>
    <p:extLst>
      <p:ext uri="{BB962C8B-B14F-4D97-AF65-F5344CB8AC3E}">
        <p14:creationId xmlns:p14="http://schemas.microsoft.com/office/powerpoint/2010/main" val="2529615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lstStyle/>
          <a:p>
            <a:r>
              <a:rPr lang="fr-FR" u="sng" dirty="0"/>
              <a:t>Cas d’espèce : Tchernobyl (1986)</a:t>
            </a:r>
          </a:p>
          <a:p>
            <a:pPr marL="0" indent="0">
              <a:buNone/>
            </a:pPr>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8</a:t>
            </a:fld>
            <a:endParaRPr lang="fr-F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688" y="2348880"/>
            <a:ext cx="5762625" cy="387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48536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80</a:t>
            </a:fld>
            <a:endParaRPr lang="fr-F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0"/>
            <a:ext cx="8477250"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06022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fontScale="85000" lnSpcReduction="20000"/>
          </a:bodyPr>
          <a:lstStyle/>
          <a:p>
            <a:r>
              <a:rPr lang="fr-FR" sz="2000" dirty="0"/>
              <a:t>Interactions entre les différents cycles (carbone, azote, phosphore et eau)</a:t>
            </a:r>
          </a:p>
          <a:p>
            <a:pPr marL="0" indent="0">
              <a:buNone/>
            </a:pPr>
            <a:endParaRPr lang="fr-FR" sz="2000" dirty="0"/>
          </a:p>
          <a:p>
            <a:pPr marL="0" indent="0">
              <a:buNone/>
            </a:pPr>
            <a:r>
              <a:rPr lang="fr-FR" sz="2000" dirty="0">
                <a:sym typeface="Wingdings" pitchFamily="2" charset="2"/>
              </a:rPr>
              <a:t> </a:t>
            </a:r>
            <a:r>
              <a:rPr lang="fr-FR" sz="2000" dirty="0"/>
              <a:t>effet de seuil : le cycle du carbone (donc oxygène) est limité par la disponibilité en azote ou en phosphore</a:t>
            </a:r>
          </a:p>
          <a:p>
            <a:pPr marL="0" indent="0">
              <a:buNone/>
            </a:pPr>
            <a:r>
              <a:rPr lang="fr-FR" sz="2000" dirty="0"/>
              <a:t>• milieu terrestre : azote souvent limitant – fixation N2 atmosphérique obligatoire (nombreuses voies, solubilité élevée des nitrates) </a:t>
            </a:r>
          </a:p>
          <a:p>
            <a:pPr marL="0" indent="0">
              <a:buNone/>
            </a:pPr>
            <a:r>
              <a:rPr lang="fr-FR" sz="2000" dirty="0"/>
              <a:t>• milieu aquatique : phosphore souvent limitant – faible solubilité</a:t>
            </a:r>
          </a:p>
          <a:p>
            <a:pPr marL="0" indent="0">
              <a:buNone/>
            </a:pPr>
            <a:r>
              <a:rPr lang="fr-FR" sz="2000" dirty="0"/>
              <a:t>• rôle des </a:t>
            </a:r>
            <a:r>
              <a:rPr lang="fr-FR" sz="2000" dirty="0" err="1"/>
              <a:t>co-facteurs</a:t>
            </a:r>
            <a:r>
              <a:rPr lang="fr-FR" sz="2000" dirty="0"/>
              <a:t> : Fer, Magnésium, vitamines, </a:t>
            </a:r>
            <a:r>
              <a:rPr lang="fr-FR" sz="2000" dirty="0" err="1"/>
              <a:t>etc</a:t>
            </a:r>
            <a:r>
              <a:rPr lang="fr-FR" sz="2000" dirty="0"/>
              <a:t> …</a:t>
            </a:r>
          </a:p>
          <a:p>
            <a:pPr marL="0" indent="0">
              <a:buNone/>
            </a:pPr>
            <a:endParaRPr lang="fr-FR" sz="2000" dirty="0"/>
          </a:p>
          <a:p>
            <a:pPr marL="0" indent="0">
              <a:buNone/>
            </a:pPr>
            <a:r>
              <a:rPr lang="fr-FR" sz="2000" dirty="0"/>
              <a:t>Remarque évolutive :</a:t>
            </a:r>
          </a:p>
          <a:p>
            <a:r>
              <a:rPr lang="fr-FR" sz="2000" dirty="0"/>
              <a:t>Avant l’apparition des organismes photosynthétiques, l’océan était anoxique et légèrement réducteur. Fer présent en grande concentration (origine lithosphérique)</a:t>
            </a:r>
          </a:p>
          <a:p>
            <a:r>
              <a:rPr lang="fr-FR" sz="2000" dirty="0"/>
              <a:t>Avec photosynthèse : oxydation et précipitation du fer – donc très faible concentration en fer actuellement  –&gt;  facteur limitant </a:t>
            </a:r>
          </a:p>
          <a:p>
            <a:r>
              <a:rPr lang="fr-FR" sz="2000" dirty="0"/>
              <a:t>limitation  d’éléments importants (N, P), pour des raisons différentes, mais cela a nécessité des cycles couplés – longue « </a:t>
            </a:r>
            <a:r>
              <a:rPr lang="fr-FR" sz="2000" dirty="0" err="1"/>
              <a:t>co-évolution</a:t>
            </a:r>
            <a:r>
              <a:rPr lang="fr-FR" sz="2000" dirty="0"/>
              <a:t> » afin d’optimiser la circulation et minimiser les pertes</a:t>
            </a:r>
          </a:p>
          <a:p>
            <a:pPr marL="0" indent="0">
              <a:buNone/>
            </a:pPr>
            <a:endParaRPr lang="fr-FR" sz="2000"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81</a:t>
            </a:fld>
            <a:endParaRPr lang="fr-FR"/>
          </a:p>
        </p:txBody>
      </p:sp>
    </p:spTree>
    <p:extLst>
      <p:ext uri="{BB962C8B-B14F-4D97-AF65-F5344CB8AC3E}">
        <p14:creationId xmlns:p14="http://schemas.microsoft.com/office/powerpoint/2010/main" val="14591895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82</a:t>
            </a:fld>
            <a:endParaRPr lang="fr-F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533400"/>
            <a:ext cx="85598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73294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lstStyle/>
          <a:p>
            <a:endParaRPr lang="fr-FR"/>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83</a:t>
            </a:fld>
            <a:endParaRPr lang="fr-F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381205"/>
            <a:ext cx="8028384" cy="5202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74100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84</a:t>
            </a:fld>
            <a:endParaRPr lang="fr-F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295275"/>
            <a:ext cx="9105900" cy="626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56980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85</a:t>
            </a:fld>
            <a:endParaRPr lang="fr-F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556792"/>
            <a:ext cx="6660480" cy="4186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1946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lstStyle/>
          <a:p>
            <a:endParaRPr lang="fr-FR"/>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86</a:t>
            </a:fld>
            <a:endParaRPr lang="fr-F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12776"/>
            <a:ext cx="7992888" cy="4868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13208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a:t>Les « cycles biogéochimiques » (C, P, N, </a:t>
            </a:r>
            <a:r>
              <a:rPr lang="fr-FR" dirty="0" err="1"/>
              <a:t>etc</a:t>
            </a:r>
            <a:r>
              <a:rPr lang="fr-FR" dirty="0"/>
              <a:t>) et le cycle de la matière organique sont nécessaires au fonctionnement des écosystèmes.</a:t>
            </a:r>
          </a:p>
          <a:p>
            <a:r>
              <a:rPr lang="fr-FR" sz="2300" dirty="0"/>
              <a:t>Attention : ceci n’est pas une caractéristique d’un système forcément vivant. C’est la caractéristique de tout système ouvert, dissipatif, même purement physique (expérience de </a:t>
            </a:r>
            <a:r>
              <a:rPr lang="fr-FR" sz="2300" dirty="0" err="1"/>
              <a:t>Morowitz</a:t>
            </a:r>
            <a:r>
              <a:rPr lang="fr-FR" sz="2300" dirty="0"/>
              <a:t>, 1968).</a:t>
            </a:r>
          </a:p>
          <a:p>
            <a:r>
              <a:rPr lang="fr-FR" dirty="0"/>
              <a:t>Cette association intime d’un flux ouvert d’énergie et d’un recyclage » de la matière est une des caractéristiques des systèmes thermodynamiques où l’énergie circule en permanence</a:t>
            </a:r>
          </a:p>
          <a:p>
            <a:pPr marL="0" indent="0">
              <a:buNone/>
            </a:pPr>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87</a:t>
            </a:fld>
            <a:endParaRPr lang="fr-FR"/>
          </a:p>
        </p:txBody>
      </p:sp>
    </p:spTree>
    <p:extLst>
      <p:ext uri="{BB962C8B-B14F-4D97-AF65-F5344CB8AC3E}">
        <p14:creationId xmlns:p14="http://schemas.microsoft.com/office/powerpoint/2010/main" val="30288534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pPr marL="0" indent="0">
              <a:buNone/>
            </a:pPr>
            <a:r>
              <a:rPr lang="fr-FR" sz="2000" dirty="0"/>
              <a:t>• Deux systèmes en équilibre thermique avec un troisième sont en équilibre thermique entre- eux.</a:t>
            </a:r>
          </a:p>
          <a:p>
            <a:pPr marL="0" indent="0">
              <a:buNone/>
            </a:pPr>
            <a:r>
              <a:rPr lang="fr-FR" sz="2000" dirty="0"/>
              <a:t>• Entre deux états d’équilibre 1 et 2, la variation d’énergie interne (U) d’un système fermé est égale à la somme algébrique du travail W et de la chaleur Q échangés par ce système avec le milieu extérieur. Pour un système isolé </a:t>
            </a:r>
            <a:r>
              <a:rPr lang="fr-FR" sz="2000" dirty="0">
                <a:latin typeface="Symbol" pitchFamily="18" charset="2"/>
              </a:rPr>
              <a:t>D</a:t>
            </a:r>
            <a:r>
              <a:rPr lang="fr-FR" sz="2000" dirty="0"/>
              <a:t>U = 0 entre deux états d’équilibre et au cours d’un cycle </a:t>
            </a:r>
            <a:r>
              <a:rPr lang="fr-FR" sz="2000" dirty="0">
                <a:latin typeface="Symbol" pitchFamily="18" charset="2"/>
              </a:rPr>
              <a:t>D</a:t>
            </a:r>
            <a:r>
              <a:rPr lang="fr-FR" sz="2000" dirty="0"/>
              <a:t>U = 0</a:t>
            </a:r>
          </a:p>
          <a:p>
            <a:pPr marL="0" indent="0">
              <a:buNone/>
            </a:pPr>
            <a:endParaRPr lang="fr-FR" sz="2000" dirty="0"/>
          </a:p>
          <a:p>
            <a:pPr marL="0" indent="0">
              <a:buNone/>
            </a:pPr>
            <a:r>
              <a:rPr lang="fr-FR" sz="2000" dirty="0"/>
              <a:t>C’est le principe de la Conservation de l’énergie (Carnot, 1824)</a:t>
            </a:r>
          </a:p>
          <a:p>
            <a:pPr marL="0" indent="0">
              <a:buNone/>
            </a:pPr>
            <a:endParaRPr lang="fr-FR" sz="2000"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88</a:t>
            </a:fld>
            <a:endParaRPr lang="fr-FR"/>
          </a:p>
        </p:txBody>
      </p:sp>
    </p:spTree>
    <p:extLst>
      <p:ext uri="{BB962C8B-B14F-4D97-AF65-F5344CB8AC3E}">
        <p14:creationId xmlns:p14="http://schemas.microsoft.com/office/powerpoint/2010/main" val="32599759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r>
              <a:rPr lang="fr-FR" sz="2200" dirty="0"/>
              <a:t>Lors d’une transformation spontanée d’un système isolé, la différence d’entropie est positive. Donc, l’entropie (une mesure du désordre de la matière et de l’énergie dans le système) d’un système isolé augmente lors d’une transformation irréversible </a:t>
            </a:r>
            <a:r>
              <a:rPr lang="fr-FR" sz="2200" dirty="0">
                <a:sym typeface="Wingdings" pitchFamily="2" charset="2"/>
              </a:rPr>
              <a:t> </a:t>
            </a:r>
            <a:r>
              <a:rPr lang="fr-FR" sz="2200" dirty="0"/>
              <a:t>à l’équilibre, l’entropie est maximale.</a:t>
            </a:r>
          </a:p>
          <a:p>
            <a:r>
              <a:rPr lang="fr-FR" sz="2200" dirty="0"/>
              <a:t>A l’équilibre, le désordre est , par conséquent, maximal. C’est donc contraire à l’existence de structures ordonnées (les êtres vivants) à l’équilibre.</a:t>
            </a:r>
          </a:p>
          <a:p>
            <a:pPr marL="0" indent="0">
              <a:buNone/>
            </a:pPr>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89</a:t>
            </a:fld>
            <a:endParaRPr lang="fr-FR"/>
          </a:p>
        </p:txBody>
      </p:sp>
    </p:spTree>
    <p:extLst>
      <p:ext uri="{BB962C8B-B14F-4D97-AF65-F5344CB8AC3E}">
        <p14:creationId xmlns:p14="http://schemas.microsoft.com/office/powerpoint/2010/main" val="1991653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lstStyle/>
          <a:p>
            <a:pPr marL="0" indent="0">
              <a:buNone/>
            </a:pPr>
            <a:r>
              <a:rPr lang="fr-FR" dirty="0"/>
              <a:t>Unités</a:t>
            </a:r>
          </a:p>
          <a:p>
            <a:pPr marL="514350" indent="-514350">
              <a:buAutoNum type="alphaLcParenR"/>
            </a:pPr>
            <a:r>
              <a:rPr lang="fr-FR" dirty="0"/>
              <a:t>Becquerel : une désintégration /s (S.I) (Bq)</a:t>
            </a:r>
          </a:p>
          <a:p>
            <a:pPr marL="514350" indent="-514350">
              <a:buAutoNum type="alphaLcParenR"/>
            </a:pPr>
            <a:r>
              <a:rPr lang="fr-FR" dirty="0"/>
              <a:t>Curie : 3 x 10</a:t>
            </a:r>
            <a:r>
              <a:rPr lang="fr-FR" baseline="30000" dirty="0"/>
              <a:t>7 </a:t>
            </a:r>
            <a:r>
              <a:rPr lang="fr-FR" dirty="0"/>
              <a:t>désintégrations /s &gt; </a:t>
            </a:r>
            <a:r>
              <a:rPr lang="fr-FR" dirty="0" err="1"/>
              <a:t>mCi</a:t>
            </a:r>
            <a:r>
              <a:rPr lang="fr-FR" dirty="0"/>
              <a:t> et </a:t>
            </a:r>
            <a:r>
              <a:rPr lang="fr-FR" dirty="0" err="1">
                <a:latin typeface="Symbol" pitchFamily="18" charset="2"/>
              </a:rPr>
              <a:t>m</a:t>
            </a:r>
            <a:r>
              <a:rPr lang="fr-FR" dirty="0" err="1"/>
              <a:t>Ci</a:t>
            </a:r>
            <a:endParaRPr lang="fr-FR" dirty="0"/>
          </a:p>
          <a:p>
            <a:pPr marL="0" indent="0">
              <a:buNone/>
            </a:pPr>
            <a:r>
              <a:rPr lang="fr-FR" dirty="0"/>
              <a:t>c) Sievert : J/kg </a:t>
            </a:r>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9</a:t>
            </a:fld>
            <a:endParaRPr lang="fr-FR"/>
          </a:p>
        </p:txBody>
      </p:sp>
    </p:spTree>
    <p:extLst>
      <p:ext uri="{BB962C8B-B14F-4D97-AF65-F5344CB8AC3E}">
        <p14:creationId xmlns:p14="http://schemas.microsoft.com/office/powerpoint/2010/main" val="24234304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Autofit/>
          </a:bodyPr>
          <a:lstStyle/>
          <a:p>
            <a:pPr marL="0" indent="0">
              <a:buNone/>
            </a:pPr>
            <a:r>
              <a:rPr lang="fr-FR" sz="2000" dirty="0"/>
              <a:t>• système </a:t>
            </a:r>
            <a:r>
              <a:rPr lang="fr-FR" sz="2000" u="sng" dirty="0"/>
              <a:t>isolé</a:t>
            </a:r>
            <a:r>
              <a:rPr lang="fr-FR" sz="2000" dirty="0"/>
              <a:t> : un système qui n’échange ni énergie, ni matière avec l’extérieur ;</a:t>
            </a:r>
          </a:p>
          <a:p>
            <a:pPr marL="0" indent="0">
              <a:buNone/>
            </a:pPr>
            <a:r>
              <a:rPr lang="fr-FR" sz="2000" dirty="0"/>
              <a:t>• système </a:t>
            </a:r>
            <a:r>
              <a:rPr lang="fr-FR" sz="2000" u="sng" dirty="0"/>
              <a:t>fermé</a:t>
            </a:r>
            <a:r>
              <a:rPr lang="fr-FR" sz="2000" dirty="0"/>
              <a:t> : un système qui échange de la chaleur mais pas de matière</a:t>
            </a:r>
          </a:p>
          <a:p>
            <a:pPr marL="0" indent="0">
              <a:buNone/>
            </a:pPr>
            <a:r>
              <a:rPr lang="fr-FR" sz="2000" dirty="0"/>
              <a:t>• système </a:t>
            </a:r>
            <a:r>
              <a:rPr lang="fr-FR" sz="2000" u="sng" dirty="0"/>
              <a:t>adiabatique</a:t>
            </a:r>
            <a:r>
              <a:rPr lang="fr-FR" sz="2000" dirty="0"/>
              <a:t> : un système qui ne peut pas échanger de chaleur avec</a:t>
            </a:r>
          </a:p>
          <a:p>
            <a:pPr marL="0" indent="0">
              <a:buNone/>
            </a:pPr>
            <a:r>
              <a:rPr lang="fr-FR" sz="2000" dirty="0"/>
              <a:t>l’extérieur</a:t>
            </a:r>
          </a:p>
          <a:p>
            <a:pPr marL="0" indent="0">
              <a:buNone/>
            </a:pPr>
            <a:r>
              <a:rPr lang="fr-FR" sz="2000" dirty="0"/>
              <a:t>• système </a:t>
            </a:r>
            <a:r>
              <a:rPr lang="fr-FR" sz="2000" u="sng" dirty="0"/>
              <a:t>ouvert</a:t>
            </a:r>
            <a:r>
              <a:rPr lang="fr-FR" sz="2000" dirty="0"/>
              <a:t> : un système qui échange de la matière et de la chaleur avec</a:t>
            </a:r>
          </a:p>
          <a:p>
            <a:pPr marL="0" indent="0">
              <a:buNone/>
            </a:pPr>
            <a:r>
              <a:rPr lang="fr-FR" sz="2000" dirty="0"/>
              <a:t>l’extérieur</a:t>
            </a:r>
          </a:p>
          <a:p>
            <a:pPr marL="0" indent="0">
              <a:buNone/>
            </a:pPr>
            <a:endParaRPr lang="fr-FR" sz="2000" b="1" dirty="0"/>
          </a:p>
          <a:p>
            <a:pPr marL="0" indent="0">
              <a:buNone/>
            </a:pPr>
            <a:r>
              <a:rPr lang="fr-FR" sz="2000" b="1" dirty="0"/>
              <a:t>Ces différents principes sont valables pour des systèmes fermés, sans circulation permanente d’énergie ! Cette thermodynamique classique ne s’applique donc pas, généralement, aux systèmes vivants qui sont des systèmes ouverts.</a:t>
            </a:r>
          </a:p>
          <a:p>
            <a:pPr marL="0" indent="0">
              <a:buNone/>
            </a:pPr>
            <a:endParaRPr lang="fr-FR" sz="2000"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90</a:t>
            </a:fld>
            <a:endParaRPr lang="fr-FR"/>
          </a:p>
        </p:txBody>
      </p:sp>
    </p:spTree>
    <p:extLst>
      <p:ext uri="{BB962C8B-B14F-4D97-AF65-F5344CB8AC3E}">
        <p14:creationId xmlns:p14="http://schemas.microsoft.com/office/powerpoint/2010/main" val="11954512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r>
              <a:rPr lang="fr-FR" sz="2000" dirty="0"/>
              <a:t>La Terre dans son ensemble est donc un système fermé : réception du rayonnement solaire et émission d’un rayonnement vers l’espace, mais pas d’échange avec l’espace de matière (négligeable).</a:t>
            </a:r>
          </a:p>
          <a:p>
            <a:pPr marL="0" indent="0">
              <a:buNone/>
            </a:pPr>
            <a:endParaRPr lang="fr-FR" sz="2000" dirty="0"/>
          </a:p>
          <a:p>
            <a:pPr marL="0">
              <a:spcBef>
                <a:spcPts val="0"/>
              </a:spcBef>
            </a:pPr>
            <a:r>
              <a:rPr lang="fr-FR" sz="2000" dirty="0"/>
              <a:t>De nombreux systèmes écologiques sont des systèmes ouverts qui échangent énergie et matière avec l’extérieur.</a:t>
            </a:r>
          </a:p>
          <a:p>
            <a:pPr marL="0" indent="0">
              <a:buNone/>
            </a:pPr>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91</a:t>
            </a:fld>
            <a:endParaRPr lang="fr-FR"/>
          </a:p>
        </p:txBody>
      </p:sp>
    </p:spTree>
    <p:extLst>
      <p:ext uri="{BB962C8B-B14F-4D97-AF65-F5344CB8AC3E}">
        <p14:creationId xmlns:p14="http://schemas.microsoft.com/office/powerpoint/2010/main" val="6051634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r>
              <a:rPr lang="fr-FR" sz="2000" dirty="0"/>
              <a:t>En thermodynamique classique, pour qu’un système écologique (cellule, être vivant, écosystème) conserve sa structure, il faudrait qu’il conserve nécessairement un faible niveau d’entropie.</a:t>
            </a:r>
          </a:p>
          <a:p>
            <a:r>
              <a:rPr lang="fr-FR" sz="2000" dirty="0"/>
              <a:t>En réalité, comme les systèmes écologiques sont des systèmes ouverts et non pas isolés (au sens thermodynamique), ces principes ne peuvent s’y appliquer.</a:t>
            </a:r>
          </a:p>
          <a:p>
            <a:r>
              <a:rPr lang="fr-FR" sz="2000" b="1" dirty="0"/>
              <a:t>Prigogine </a:t>
            </a:r>
            <a:r>
              <a:rPr lang="fr-FR" sz="2000" dirty="0"/>
              <a:t>(physicien belge d’origine russe; (25 janvier 1917 - 28 mai 2003) proposa dans les années 70 une « nouvelle » thermodynamique :</a:t>
            </a:r>
          </a:p>
          <a:p>
            <a:pPr marL="0" indent="0">
              <a:buNone/>
            </a:pPr>
            <a:endParaRPr lang="fr-FR" sz="2000"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92</a:t>
            </a:fld>
            <a:endParaRPr lang="fr-FR"/>
          </a:p>
        </p:txBody>
      </p:sp>
    </p:spTree>
    <p:extLst>
      <p:ext uri="{BB962C8B-B14F-4D97-AF65-F5344CB8AC3E}">
        <p14:creationId xmlns:p14="http://schemas.microsoft.com/office/powerpoint/2010/main" val="3572605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r>
              <a:rPr lang="fr-FR" sz="2000" dirty="0"/>
              <a:t>Si les réservoirs extérieurs d’énergie et de matière sont suffisamment « grands » pour rester dans un état d’équilibre, un système ouvert peut tendre vers un régime stationnaire, autre que celui d’équilibre thermodynamique : </a:t>
            </a:r>
            <a:r>
              <a:rPr lang="fr-FR" sz="2000" b="1" i="1" dirty="0"/>
              <a:t>l’état stationnaire de non-équilibre</a:t>
            </a:r>
            <a:r>
              <a:rPr lang="fr-FR" sz="2000" dirty="0"/>
              <a:t>.</a:t>
            </a:r>
          </a:p>
          <a:p>
            <a:r>
              <a:rPr lang="fr-FR" sz="2000" dirty="0"/>
              <a:t>Seuls les échanges permanents avec l’extérieur permettent de s’affranchir de l’augmentation constante de l’entropie imposées aux systèmes isolés.</a:t>
            </a:r>
          </a:p>
          <a:p>
            <a:pPr marL="0" indent="0">
              <a:buNone/>
            </a:pPr>
            <a:endParaRPr lang="fr-FR" sz="2000" b="1" dirty="0"/>
          </a:p>
          <a:p>
            <a:pPr marL="0" indent="0">
              <a:buNone/>
            </a:pPr>
            <a:r>
              <a:rPr lang="fr-FR" sz="2000" b="1" dirty="0"/>
              <a:t>Quand le flux d’énergie cesse, ces structures disparaissent ou se transforment.</a:t>
            </a:r>
          </a:p>
          <a:p>
            <a:pPr marL="0" indent="0">
              <a:buNone/>
            </a:pPr>
            <a:endParaRPr lang="fr-FR" sz="2000"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93</a:t>
            </a:fld>
            <a:endParaRPr lang="fr-FR"/>
          </a:p>
        </p:txBody>
      </p:sp>
    </p:spTree>
    <p:extLst>
      <p:ext uri="{BB962C8B-B14F-4D97-AF65-F5344CB8AC3E}">
        <p14:creationId xmlns:p14="http://schemas.microsoft.com/office/powerpoint/2010/main" val="37445403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fontScale="92500" lnSpcReduction="20000"/>
          </a:bodyPr>
          <a:lstStyle/>
          <a:p>
            <a:r>
              <a:rPr lang="fr-FR" sz="2000" dirty="0"/>
              <a:t>Il existe dans les systèmes vivants une circulation permanente d’énergie qui caractérise par une succession de charge et de décharge </a:t>
            </a:r>
          </a:p>
          <a:p>
            <a:r>
              <a:rPr lang="fr-FR" sz="2000" dirty="0"/>
              <a:t>Cellules :</a:t>
            </a:r>
          </a:p>
          <a:p>
            <a:pPr marL="0" indent="0">
              <a:buNone/>
            </a:pPr>
            <a:r>
              <a:rPr lang="fr-FR" sz="2000" dirty="0"/>
              <a:t>- énergie solaire</a:t>
            </a:r>
          </a:p>
          <a:p>
            <a:pPr marL="0" indent="0">
              <a:buNone/>
            </a:pPr>
            <a:r>
              <a:rPr lang="fr-FR" sz="2000" dirty="0"/>
              <a:t>- anabolisme (synthèse de métabolites)</a:t>
            </a:r>
          </a:p>
          <a:p>
            <a:pPr marL="0" indent="0">
              <a:buNone/>
            </a:pPr>
            <a:r>
              <a:rPr lang="fr-FR" sz="2000" dirty="0"/>
              <a:t>- catabolisme (dégradation des protéines)</a:t>
            </a:r>
          </a:p>
          <a:p>
            <a:r>
              <a:rPr lang="fr-FR" sz="2000" dirty="0"/>
              <a:t>Peuplements :</a:t>
            </a:r>
          </a:p>
          <a:p>
            <a:pPr marL="0" indent="0">
              <a:buNone/>
            </a:pPr>
            <a:r>
              <a:rPr lang="fr-FR" sz="2000" dirty="0"/>
              <a:t>- ingestion de proies</a:t>
            </a:r>
          </a:p>
          <a:p>
            <a:pPr marL="0" indent="0">
              <a:buNone/>
            </a:pPr>
            <a:r>
              <a:rPr lang="fr-FR" sz="2000" dirty="0"/>
              <a:t>- respiration, excrétion , mortalité</a:t>
            </a:r>
          </a:p>
          <a:p>
            <a:r>
              <a:rPr lang="fr-FR" sz="2000" dirty="0"/>
              <a:t>Réseaux trophiques :</a:t>
            </a:r>
          </a:p>
          <a:p>
            <a:pPr marL="0" indent="0">
              <a:buNone/>
            </a:pPr>
            <a:r>
              <a:rPr lang="fr-FR" sz="2000" dirty="0"/>
              <a:t>- ingestion de proies</a:t>
            </a:r>
          </a:p>
          <a:p>
            <a:pPr marL="0" indent="0">
              <a:buNone/>
            </a:pPr>
            <a:r>
              <a:rPr lang="fr-FR" sz="2000" dirty="0"/>
              <a:t>- mortalité par prédation</a:t>
            </a:r>
          </a:p>
          <a:p>
            <a:r>
              <a:rPr lang="fr-FR" sz="2000" dirty="0"/>
              <a:t>Ecosystèmes :</a:t>
            </a:r>
          </a:p>
          <a:p>
            <a:pPr marL="0" indent="0">
              <a:buNone/>
            </a:pPr>
            <a:r>
              <a:rPr lang="fr-FR" sz="2000" dirty="0"/>
              <a:t>- stockage d’énergie sous forme de biomasse</a:t>
            </a:r>
          </a:p>
          <a:p>
            <a:pPr marL="0" indent="0">
              <a:buNone/>
            </a:pPr>
            <a:r>
              <a:rPr lang="fr-FR" sz="2000" dirty="0"/>
              <a:t>- processus cataboliques de tous les individus</a:t>
            </a:r>
          </a:p>
          <a:p>
            <a:pPr marL="0" indent="0">
              <a:buNone/>
            </a:pPr>
            <a:endParaRPr lang="fr-FR" sz="2000"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94</a:t>
            </a:fld>
            <a:endParaRPr lang="fr-FR"/>
          </a:p>
        </p:txBody>
      </p:sp>
    </p:spTree>
    <p:extLst>
      <p:ext uri="{BB962C8B-B14F-4D97-AF65-F5344CB8AC3E}">
        <p14:creationId xmlns:p14="http://schemas.microsoft.com/office/powerpoint/2010/main" val="42877748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normAutofit/>
          </a:bodyPr>
          <a:lstStyle/>
          <a:p>
            <a:r>
              <a:rPr lang="fr-FR" sz="2000" dirty="0"/>
              <a:t>Cette association intime d’un flux ouvert d’énergie et d’un « recyclage » de la matière est une des caractéristiques des systèmes thermodynamiques dissipatifs</a:t>
            </a:r>
          </a:p>
          <a:p>
            <a:r>
              <a:rPr lang="fr-FR" sz="2000" dirty="0"/>
              <a:t>Toute </a:t>
            </a:r>
            <a:r>
              <a:rPr lang="fr-FR" sz="2000" b="1" dirty="0"/>
              <a:t>rupture d’un de ces cycles </a:t>
            </a:r>
            <a:r>
              <a:rPr lang="fr-FR" sz="2000" dirty="0"/>
              <a:t>(biogéochimiques ou autres) ne peut entraîner qu’une déstabilisation de l’ensemble</a:t>
            </a:r>
          </a:p>
          <a:p>
            <a:r>
              <a:rPr lang="fr-FR" sz="2000" dirty="0"/>
              <a:t>Exemples de déséquilibres :</a:t>
            </a:r>
          </a:p>
          <a:p>
            <a:pPr marL="0" indent="0">
              <a:buNone/>
            </a:pPr>
            <a:r>
              <a:rPr lang="fr-FR" sz="2000" dirty="0"/>
              <a:t>1)  eutrophisation : enrichissement en nutriments</a:t>
            </a:r>
          </a:p>
          <a:p>
            <a:pPr marL="0" indent="0">
              <a:buNone/>
            </a:pPr>
            <a:r>
              <a:rPr lang="fr-FR" sz="2000" dirty="0"/>
              <a:t>2) rupture d’une chaîne trophique (disparition d’un compartiment)</a:t>
            </a:r>
          </a:p>
          <a:p>
            <a:pPr marL="0" indent="0">
              <a:buNone/>
            </a:pPr>
            <a:r>
              <a:rPr lang="fr-FR" sz="2000" dirty="0"/>
              <a:t>3) absence de recyclage (société humaine)</a:t>
            </a:r>
          </a:p>
          <a:p>
            <a:pPr marL="0" indent="0">
              <a:buNone/>
            </a:pPr>
            <a:r>
              <a:rPr lang="fr-FR" sz="2000" dirty="0"/>
              <a:t>4)   intervention de l’homme dans les processus biogéochimiques : pollution chimique La combustion d’énergie fossile libère 8 plus de Hg que la destruction des roches par les plantes </a:t>
            </a:r>
          </a:p>
          <a:p>
            <a:pPr marL="0" indent="0">
              <a:buNone/>
            </a:pPr>
            <a:endParaRPr lang="fr-FR" sz="2000"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95</a:t>
            </a:fld>
            <a:endParaRPr lang="fr-FR"/>
          </a:p>
        </p:txBody>
      </p:sp>
    </p:spTree>
    <p:extLst>
      <p:ext uri="{BB962C8B-B14F-4D97-AF65-F5344CB8AC3E}">
        <p14:creationId xmlns:p14="http://schemas.microsoft.com/office/powerpoint/2010/main" val="13130908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sp>
        <p:nvSpPr>
          <p:cNvPr id="3" name="Espace réservé du contenu 2"/>
          <p:cNvSpPr>
            <a:spLocks noGrp="1"/>
          </p:cNvSpPr>
          <p:nvPr>
            <p:ph idx="1"/>
          </p:nvPr>
        </p:nvSpPr>
        <p:spPr/>
        <p:txBody>
          <a:bodyPr/>
          <a:lstStyle/>
          <a:p>
            <a:endParaRPr lang="fr-FR"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96</a:t>
            </a:fld>
            <a:endParaRPr lang="fr-F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460375"/>
            <a:ext cx="9029700" cy="593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856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a:solidFill>
                  <a:srgbClr val="00B050"/>
                </a:solidFill>
              </a:rPr>
              <a:t>Ecosystèmes et altérations</a:t>
            </a:r>
            <a:endParaRPr lang="fr-FR"/>
          </a:p>
        </p:txBody>
      </p:sp>
      <p:sp>
        <p:nvSpPr>
          <p:cNvPr id="3" name="Espace réservé du contenu 2"/>
          <p:cNvSpPr>
            <a:spLocks noGrp="1"/>
          </p:cNvSpPr>
          <p:nvPr>
            <p:ph idx="1"/>
          </p:nvPr>
        </p:nvSpPr>
        <p:spPr/>
        <p:txBody>
          <a:bodyPr>
            <a:normAutofit/>
          </a:bodyPr>
          <a:lstStyle/>
          <a:p>
            <a:r>
              <a:rPr lang="fr-FR" sz="2000" b="1" dirty="0"/>
              <a:t>Caractéristique Fondamentale des Chaînes Trophiques et des Systèmes Vivants</a:t>
            </a:r>
          </a:p>
          <a:p>
            <a:pPr marL="0" indent="0">
              <a:buNone/>
            </a:pPr>
            <a:endParaRPr lang="fr-FR" sz="2000" dirty="0"/>
          </a:p>
          <a:p>
            <a:pPr>
              <a:buFont typeface="Wingdings" pitchFamily="2" charset="2"/>
              <a:buChar char="Ø"/>
            </a:pPr>
            <a:r>
              <a:rPr lang="fr-FR" sz="2000" b="1" dirty="0"/>
              <a:t>Circulation continue d’Énergie</a:t>
            </a:r>
          </a:p>
          <a:p>
            <a:pPr>
              <a:buFont typeface="Wingdings" pitchFamily="2" charset="2"/>
              <a:buChar char="Ø"/>
            </a:pPr>
            <a:r>
              <a:rPr lang="fr-FR" sz="2000" b="1" dirty="0"/>
              <a:t>Circulation continue de Matière</a:t>
            </a:r>
          </a:p>
          <a:p>
            <a:pPr>
              <a:buFont typeface="Wingdings" pitchFamily="2" charset="2"/>
              <a:buChar char="Ø"/>
            </a:pPr>
            <a:r>
              <a:rPr lang="fr-FR" sz="2000" dirty="0"/>
              <a:t> </a:t>
            </a:r>
            <a:r>
              <a:rPr lang="fr-FR" sz="2000" b="1" dirty="0"/>
              <a:t>Recyclage de la Matière organique</a:t>
            </a:r>
          </a:p>
          <a:p>
            <a:pPr marL="0" indent="0">
              <a:buNone/>
            </a:pPr>
            <a:endParaRPr lang="fr-FR" sz="2000" dirty="0"/>
          </a:p>
          <a:p>
            <a:pPr marL="0" indent="0">
              <a:buNone/>
            </a:pPr>
            <a:r>
              <a:rPr lang="fr-FR" sz="2000" dirty="0"/>
              <a:t>Sans ces 3 caractéristiques, le système ne peut être stable et donc viable ! Les processus évolutifs doivent permettre de maintenir (voire favoriser) ces 3</a:t>
            </a:r>
          </a:p>
          <a:p>
            <a:pPr marL="0" indent="0">
              <a:buNone/>
            </a:pPr>
            <a:r>
              <a:rPr lang="fr-FR" sz="2000" dirty="0"/>
              <a:t>caractéristiques fondamentales.</a:t>
            </a:r>
          </a:p>
          <a:p>
            <a:pPr marL="0" indent="0">
              <a:buNone/>
            </a:pPr>
            <a:endParaRPr lang="fr-FR" sz="2000" dirty="0"/>
          </a:p>
        </p:txBody>
      </p:sp>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97</a:t>
            </a:fld>
            <a:endParaRPr lang="fr-FR"/>
          </a:p>
        </p:txBody>
      </p:sp>
    </p:spTree>
    <p:extLst>
      <p:ext uri="{BB962C8B-B14F-4D97-AF65-F5344CB8AC3E}">
        <p14:creationId xmlns:p14="http://schemas.microsoft.com/office/powerpoint/2010/main" val="37572115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u="sng" dirty="0">
                <a:solidFill>
                  <a:srgbClr val="00B050"/>
                </a:solidFill>
              </a:rPr>
              <a:t>Ecosystèmes et altérations</a:t>
            </a:r>
            <a:endParaRPr lang="fr-FR" dirty="0"/>
          </a:p>
        </p:txBody>
      </p:sp>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1916832"/>
            <a:ext cx="7449554" cy="4176464"/>
          </a:xfrm>
        </p:spPr>
      </p:pic>
      <p:sp>
        <p:nvSpPr>
          <p:cNvPr id="4" name="Espace réservé du pied de page 3"/>
          <p:cNvSpPr>
            <a:spLocks noGrp="1"/>
          </p:cNvSpPr>
          <p:nvPr>
            <p:ph type="ftr" sz="quarter" idx="11"/>
          </p:nvPr>
        </p:nvSpPr>
        <p:spPr/>
        <p:txBody>
          <a:bodyPr/>
          <a:lstStyle/>
          <a:p>
            <a:r>
              <a:rPr lang="fr-FR"/>
              <a:t>Ecosystèmes et altérations</a:t>
            </a:r>
          </a:p>
        </p:txBody>
      </p:sp>
      <p:sp>
        <p:nvSpPr>
          <p:cNvPr id="5" name="Espace réservé du numéro de diapositive 4"/>
          <p:cNvSpPr>
            <a:spLocks noGrp="1"/>
          </p:cNvSpPr>
          <p:nvPr>
            <p:ph type="sldNum" sz="quarter" idx="12"/>
          </p:nvPr>
        </p:nvSpPr>
        <p:spPr/>
        <p:txBody>
          <a:bodyPr/>
          <a:lstStyle/>
          <a:p>
            <a:fld id="{2B2D5570-6B01-4AC4-BF0E-06B2CB1322CC}" type="slidenum">
              <a:rPr lang="fr-FR" smtClean="0"/>
              <a:t>98</a:t>
            </a:fld>
            <a:endParaRPr lang="fr-FR"/>
          </a:p>
        </p:txBody>
      </p:sp>
    </p:spTree>
    <p:extLst>
      <p:ext uri="{BB962C8B-B14F-4D97-AF65-F5344CB8AC3E}">
        <p14:creationId xmlns:p14="http://schemas.microsoft.com/office/powerpoint/2010/main" val="158366655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1437</TotalTime>
  <Words>4558</Words>
  <Application>Microsoft Office PowerPoint</Application>
  <PresentationFormat>Affichage à l'écran (4:3)</PresentationFormat>
  <Paragraphs>712</Paragraphs>
  <Slides>98</Slides>
  <Notes>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98</vt:i4>
      </vt:variant>
    </vt:vector>
  </HeadingPairs>
  <TitlesOfParts>
    <vt:vector size="103" baseType="lpstr">
      <vt:lpstr>Arial</vt:lpstr>
      <vt:lpstr>Calibri</vt:lpstr>
      <vt:lpstr>Symbol</vt:lpstr>
      <vt:lpstr>Wingdings</vt:lpstr>
      <vt:lpstr>Thème Office</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Présentation PowerPoint</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Présentation PowerPoint</vt:lpstr>
      <vt:lpstr>Ecosystèmes et altérations </vt:lpstr>
      <vt:lpstr>Ecosystèmes et altérations </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Présentation PowerPoint</vt:lpstr>
      <vt:lpstr>Ecosystèmes et altérations</vt:lpstr>
      <vt:lpstr>Ecosystèmes et altérations</vt:lpstr>
      <vt:lpstr>Présentation PowerPoint</vt:lpstr>
      <vt:lpstr>Ecosystèmes et altérations</vt:lpstr>
      <vt:lpstr>Présentation PowerPoint</vt:lpstr>
      <vt:lpstr>Ecosystèmes et altérations</vt:lpstr>
      <vt:lpstr>Présentation PowerPoint</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lpstr>Ecosystèmes et altérations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Ecosystèmes et altérations</dc:title>
  <dc:creator>Bombart</dc:creator>
  <cp:lastModifiedBy>Patrick Bombart</cp:lastModifiedBy>
  <cp:revision>317</cp:revision>
  <dcterms:created xsi:type="dcterms:W3CDTF">2010-08-27T17:45:15Z</dcterms:created>
  <dcterms:modified xsi:type="dcterms:W3CDTF">2016-11-28T16:52:29Z</dcterms:modified>
</cp:coreProperties>
</file>